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2" r:id="rId2"/>
    <p:sldId id="264" r:id="rId3"/>
    <p:sldId id="257" r:id="rId4"/>
    <p:sldId id="258" r:id="rId5"/>
    <p:sldId id="263" r:id="rId6"/>
    <p:sldId id="261"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18" y="-84"/>
      </p:cViewPr>
      <p:guideLst>
        <p:guide orient="horz" pos="2160"/>
        <p:guide pos="3840"/>
      </p:guideLst>
    </p:cSldViewPr>
  </p:slideViewPr>
  <p:notesTextViewPr>
    <p:cViewPr>
      <p:scale>
        <a:sx n="1" d="1"/>
        <a:sy n="1" d="1"/>
      </p:scale>
      <p:origin x="0" y="0"/>
    </p:cViewPr>
  </p:notesTextViewPr>
  <p:notesViewPr>
    <p:cSldViewPr snapToGrid="0">
      <p:cViewPr>
        <p:scale>
          <a:sx n="61" d="100"/>
          <a:sy n="61" d="100"/>
        </p:scale>
        <p:origin x="-26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8/20/2015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362413"/>
          </a:xfrm>
        </p:spPr>
        <p:txBody>
          <a:bodyPr/>
          <a:lstStyle/>
          <a:p>
            <a:pPr>
              <a:spcAft>
                <a:spcPts val="634"/>
              </a:spcAft>
            </a:pPr>
            <a:r>
              <a:rPr lang="en-US" sz="2200" b="1" i="1" dirty="0">
                <a:solidFill>
                  <a:srgbClr val="FF0000"/>
                </a:solidFill>
              </a:rPr>
              <a:t>USS CAPELIN (SS-289) </a:t>
            </a:r>
            <a:r>
              <a:rPr lang="en-US" sz="2200" b="1" dirty="0"/>
              <a:t>departed to finish </a:t>
            </a:r>
            <a:r>
              <a:rPr lang="en-US" sz="2200" b="1" dirty="0" smtClean="0"/>
              <a:t>her first war </a:t>
            </a:r>
            <a:r>
              <a:rPr lang="en-US" sz="2200" b="1" dirty="0"/>
              <a:t>patrol on 17 </a:t>
            </a:r>
            <a:r>
              <a:rPr lang="en-US" sz="2200" b="1" dirty="0" smtClean="0"/>
              <a:t>November, 1943. </a:t>
            </a:r>
            <a:r>
              <a:rPr lang="en-US" sz="2200" b="1" dirty="0"/>
              <a:t>Nothing was positively heard from </a:t>
            </a:r>
            <a:r>
              <a:rPr lang="en-US" sz="2200" b="1" i="1" dirty="0"/>
              <a:t>CAPELIN</a:t>
            </a:r>
            <a:r>
              <a:rPr lang="en-US" sz="2200" b="1" dirty="0"/>
              <a:t> after she departed. However, </a:t>
            </a:r>
            <a:r>
              <a:rPr lang="en-US" sz="2200" b="1" i="1" dirty="0"/>
              <a:t>BONEFISH</a:t>
            </a:r>
            <a:r>
              <a:rPr lang="en-US" sz="2200" b="1" dirty="0"/>
              <a:t> reported having seen a U.S. submarine in the area assigned to </a:t>
            </a:r>
            <a:r>
              <a:rPr lang="en-US" sz="2200" b="1" i="1" dirty="0"/>
              <a:t>CAPELIN</a:t>
            </a:r>
            <a:r>
              <a:rPr lang="en-US" sz="2200" b="1" dirty="0"/>
              <a:t> </a:t>
            </a:r>
            <a:r>
              <a:rPr lang="en-US" sz="2200" b="1" dirty="0" smtClean="0"/>
              <a:t>at the time. </a:t>
            </a:r>
            <a:r>
              <a:rPr lang="en-US" sz="2200" b="1" dirty="0"/>
              <a:t>An attempt to reach </a:t>
            </a:r>
            <a:r>
              <a:rPr lang="en-US" sz="2200" b="1" i="1" dirty="0"/>
              <a:t>CAPELIN</a:t>
            </a:r>
            <a:r>
              <a:rPr lang="en-US" sz="2200" b="1" dirty="0"/>
              <a:t> by radio, on 9 December 1943, elicited no response</a:t>
            </a:r>
            <a:r>
              <a:rPr lang="en-US" sz="2200" b="1" dirty="0" smtClean="0"/>
              <a:t>. On </a:t>
            </a:r>
            <a:r>
              <a:rPr lang="en-US" sz="2200" b="1" dirty="0"/>
              <a:t>23 November an American submarine was attacked off </a:t>
            </a:r>
            <a:r>
              <a:rPr lang="en-US" sz="2200" b="1" dirty="0" err="1"/>
              <a:t>Kaoe</a:t>
            </a:r>
            <a:r>
              <a:rPr lang="en-US" sz="2200" b="1" dirty="0"/>
              <a:t> Bay, Halmahera, </a:t>
            </a:r>
            <a:r>
              <a:rPr lang="en-US" sz="2200" b="1" dirty="0" smtClean="0"/>
              <a:t>however</a:t>
            </a:r>
            <a:r>
              <a:rPr lang="en-US" sz="2200" b="1" dirty="0"/>
              <a:t>, the Japanese state that this attack was broken off, and the evidence of contact was rather thin</a:t>
            </a:r>
            <a:r>
              <a:rPr lang="en-US" sz="2200" b="1" dirty="0" smtClean="0"/>
              <a:t>. </a:t>
            </a:r>
            <a:r>
              <a:rPr lang="en-US" sz="2200" b="1" dirty="0"/>
              <a:t>Enemy minefields are now known to have been placed in various positions along the north coast of Celebes in </a:t>
            </a:r>
            <a:r>
              <a:rPr lang="en-US" sz="2200" b="1" i="1" dirty="0"/>
              <a:t>CAPELIN's</a:t>
            </a:r>
            <a:r>
              <a:rPr lang="en-US" sz="2200" b="1" dirty="0"/>
              <a:t> area, and she may have been lost due to a mine explosion.  76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dirty="0" smtClean="0"/>
              <a:t>On Pearl Harbor Day, December 7, 1941, </a:t>
            </a:r>
            <a:r>
              <a:rPr lang="en-US" sz="2200" b="1" i="1" dirty="0" smtClean="0">
                <a:solidFill>
                  <a:srgbClr val="FF0000"/>
                </a:solidFill>
              </a:rPr>
              <a:t>USS </a:t>
            </a:r>
            <a:r>
              <a:rPr lang="en-US" sz="2200" b="1" i="1" dirty="0">
                <a:solidFill>
                  <a:srgbClr val="FF0000"/>
                </a:solidFill>
              </a:rPr>
              <a:t>SEALION (SS-195</a:t>
            </a:r>
            <a:r>
              <a:rPr lang="en-US" sz="2200" b="1" i="1" dirty="0" smtClean="0">
                <a:solidFill>
                  <a:srgbClr val="FF0000"/>
                </a:solidFill>
              </a:rPr>
              <a:t>) </a:t>
            </a:r>
            <a:r>
              <a:rPr lang="en-US" sz="2200" b="1" dirty="0"/>
              <a:t>was at the Cavite Navy Yard, near Manila, undergoing an overhaul</a:t>
            </a:r>
            <a:r>
              <a:rPr lang="en-US" sz="2200" b="1" dirty="0" smtClean="0"/>
              <a:t>. Japanese </a:t>
            </a:r>
            <a:r>
              <a:rPr lang="en-US" sz="2200" b="1" dirty="0"/>
              <a:t>aircraft raided that facility on 10 December, hitting the submarine with two bombs and killing four of her crewmembers. </a:t>
            </a:r>
            <a:r>
              <a:rPr lang="en-US" sz="2200" b="1" i="1" dirty="0"/>
              <a:t>SEALION</a:t>
            </a:r>
            <a:r>
              <a:rPr lang="en-US" sz="2200" b="1" dirty="0"/>
              <a:t> was very badly damaged and partially sunk. Since repairs could not be made under the desperate conditions then prevailing in the Philippines, she was stripped of useful equipment and, on 25 December 1941, deliberately wrecked with explosives. The first U.S. Navy submarine lost in World War II, her remains were broken up following the conflict's end. 5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t>On </a:t>
            </a:r>
            <a:r>
              <a:rPr lang="en-US" sz="2200" b="1" dirty="0"/>
              <a:t>17 December, while maneuvering in exercises off Point Loma, San Diego, California, </a:t>
            </a:r>
            <a:r>
              <a:rPr lang="en-US" sz="2200" b="1" i="1" dirty="0">
                <a:solidFill>
                  <a:srgbClr val="FF0000"/>
                </a:solidFill>
              </a:rPr>
              <a:t>USS F-1 (SS-20) </a:t>
            </a:r>
            <a:r>
              <a:rPr lang="en-US" sz="2200" b="1" dirty="0"/>
              <a:t>and</a:t>
            </a:r>
            <a:r>
              <a:rPr lang="en-US" sz="2200" b="1" i="1" dirty="0"/>
              <a:t> F-3 </a:t>
            </a:r>
            <a:r>
              <a:rPr lang="en-US" sz="2200" b="1" dirty="0"/>
              <a:t>collided, the former sinking in 10 seconds, her port side torn forward of the engine room. Nineteen of her men were lost, while three others were rescued by the submarine with whom she was operating.  19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5918" y="546100"/>
            <a:ext cx="5255397" cy="2956517"/>
          </a:xfrm>
        </p:spPr>
      </p:sp>
      <p:sp>
        <p:nvSpPr>
          <p:cNvPr id="3" name="Notes Placeholder 2"/>
          <p:cNvSpPr>
            <a:spLocks noGrp="1"/>
          </p:cNvSpPr>
          <p:nvPr>
            <p:ph type="body" idx="1"/>
          </p:nvPr>
        </p:nvSpPr>
        <p:spPr>
          <a:xfrm>
            <a:off x="432535" y="3549113"/>
            <a:ext cx="6471991" cy="5625884"/>
          </a:xfrm>
        </p:spPr>
        <p:txBody>
          <a:bodyPr/>
          <a:lstStyle/>
          <a:p>
            <a:r>
              <a:rPr lang="en-US" sz="2200" b="1" dirty="0"/>
              <a:t>On 17 </a:t>
            </a:r>
            <a:r>
              <a:rPr lang="en-US" sz="2200" b="1" dirty="0" smtClean="0"/>
              <a:t>December 1927, </a:t>
            </a:r>
            <a:r>
              <a:rPr lang="en-US" sz="2200" b="1" dirty="0"/>
              <a:t>while surfacing from a submerged run over the measured-mile off Cape Cod near Provincetown, </a:t>
            </a:r>
            <a:r>
              <a:rPr lang="en-US" sz="2200" b="1" dirty="0" smtClean="0"/>
              <a:t>Massachusetts, </a:t>
            </a:r>
            <a:r>
              <a:rPr lang="en-US" sz="2200" b="1" i="1" dirty="0">
                <a:solidFill>
                  <a:srgbClr val="FF0000"/>
                </a:solidFill>
              </a:rPr>
              <a:t>USS S-4 (SS-109</a:t>
            </a:r>
            <a:r>
              <a:rPr lang="en-US" sz="2200" b="1" i="1" dirty="0" smtClean="0">
                <a:solidFill>
                  <a:srgbClr val="FF0000"/>
                </a:solidFill>
              </a:rPr>
              <a:t>) </a:t>
            </a:r>
            <a:r>
              <a:rPr lang="en-US" sz="2200" b="1" dirty="0" smtClean="0"/>
              <a:t>was </a:t>
            </a:r>
            <a:r>
              <a:rPr lang="en-US" sz="2200" b="1" dirty="0"/>
              <a:t>accidentally rammed and sunk by the Coast Guard destroyer </a:t>
            </a:r>
            <a:r>
              <a:rPr lang="en-US" sz="2200" b="1" i="1" dirty="0"/>
              <a:t>PAULDING</a:t>
            </a:r>
            <a:r>
              <a:rPr lang="en-US" sz="2200" b="1" dirty="0"/>
              <a:t>. </a:t>
            </a:r>
            <a:r>
              <a:rPr lang="en-US" sz="2200" b="1" i="1" dirty="0" smtClean="0"/>
              <a:t>PAULDING</a:t>
            </a:r>
            <a:r>
              <a:rPr lang="en-US" sz="2200" b="1" dirty="0" smtClean="0"/>
              <a:t> </a:t>
            </a:r>
            <a:r>
              <a:rPr lang="en-US" sz="2200" b="1" dirty="0"/>
              <a:t>stopped and lowered life boats, but found only a small amount of oil and air bubbles. </a:t>
            </a:r>
            <a:r>
              <a:rPr lang="en-US" sz="2200" b="1" dirty="0" smtClean="0"/>
              <a:t>Heroic </a:t>
            </a:r>
            <a:r>
              <a:rPr lang="en-US" sz="2200" b="1" dirty="0"/>
              <a:t>efforts were made to rescue six known survivors trapped in the forward torpedo room, who had exchanged a series of signals with divers, by tapping on the hull. As the trapped men used the last of available oxygen in the sub, a diver placed his helmeted ear to the side of the vessel and received this </a:t>
            </a:r>
            <a:r>
              <a:rPr lang="en-US" sz="2200" b="1" dirty="0" err="1"/>
              <a:t>morse</a:t>
            </a:r>
            <a:r>
              <a:rPr lang="en-US" sz="2200" b="1" dirty="0"/>
              <a:t>-coded message, “Is … there … any … hope?” Sadly, there was no reason for hope and all six men perished. Despite best efforts all were lost. </a:t>
            </a:r>
            <a:r>
              <a:rPr lang="en-US" sz="2200" b="1" dirty="0" smtClean="0"/>
              <a:t>40 </a:t>
            </a:r>
            <a:r>
              <a:rPr lang="en-US" sz="2200" b="1" dirty="0"/>
              <a:t>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8/20/2015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DECEMBER</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0685" y="5474723"/>
            <a:ext cx="5270995"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CAPELIN (SS-289)</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60242" y="296882"/>
            <a:ext cx="6271882" cy="4686807"/>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232" y="5639243"/>
            <a:ext cx="571721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SEALION (SS-195)</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7579" y="252935"/>
            <a:ext cx="6114783" cy="504346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17190" y="415400"/>
            <a:ext cx="7543633" cy="503537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F-1 (SS-20)</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4057" y="414975"/>
            <a:ext cx="7635322" cy="526143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S-4 (SS-109)</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304</TotalTime>
  <Words>562</Words>
  <Application>Microsoft Office PowerPoint</Application>
  <PresentationFormat>Custom</PresentationFormat>
  <Paragraphs>19</Paragraphs>
  <Slides>6</Slides>
  <Notes>6</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56</cp:revision>
  <cp:lastPrinted>2015-08-20T18:42:44Z</cp:lastPrinted>
  <dcterms:created xsi:type="dcterms:W3CDTF">2015-08-06T06:22:26Z</dcterms:created>
  <dcterms:modified xsi:type="dcterms:W3CDTF">2015-08-21T00:27:59Z</dcterms:modified>
</cp:coreProperties>
</file>