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2" r:id="rId2"/>
    <p:sldId id="264" r:id="rId3"/>
    <p:sldId id="257" r:id="rId4"/>
    <p:sldId id="258" r:id="rId5"/>
    <p:sldId id="263" r:id="rId6"/>
    <p:sldId id="259" r:id="rId7"/>
    <p:sldId id="265" r:id="rId8"/>
    <p:sldId id="266" r:id="rId9"/>
    <p:sldId id="267" r:id="rId10"/>
    <p:sldId id="268" r:id="rId11"/>
    <p:sldId id="261"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9537" autoAdjust="0"/>
  </p:normalViewPr>
  <p:slideViewPr>
    <p:cSldViewPr snapToGrid="0" showGuides="1">
      <p:cViewPr>
        <p:scale>
          <a:sx n="80" d="100"/>
          <a:sy n="80" d="100"/>
        </p:scale>
        <p:origin x="-318" y="492"/>
      </p:cViewPr>
      <p:guideLst>
        <p:guide orient="horz" pos="2160"/>
        <p:guide pos="3840"/>
      </p:guideLst>
    </p:cSldViewPr>
  </p:slideViewPr>
  <p:notesTextViewPr>
    <p:cViewPr>
      <p:scale>
        <a:sx n="1" d="1"/>
        <a:sy n="1" d="1"/>
      </p:scale>
      <p:origin x="0" y="0"/>
    </p:cViewPr>
  </p:notesTextViewPr>
  <p:notesViewPr>
    <p:cSldViewPr snapToGrid="0">
      <p:cViewPr>
        <p:scale>
          <a:sx n="61" d="100"/>
          <a:sy n="61" d="100"/>
        </p:scale>
        <p:origin x="-260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8/20/2015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913" y="719138"/>
            <a:ext cx="5719877" cy="3217431"/>
          </a:xfrm>
        </p:spPr>
      </p:sp>
      <p:sp>
        <p:nvSpPr>
          <p:cNvPr id="3" name="Notes Placeholder 2"/>
          <p:cNvSpPr>
            <a:spLocks noGrp="1"/>
          </p:cNvSpPr>
          <p:nvPr>
            <p:ph type="body" idx="1"/>
          </p:nvPr>
        </p:nvSpPr>
        <p:spPr>
          <a:xfrm>
            <a:off x="368454" y="3967566"/>
            <a:ext cx="6632191" cy="5222929"/>
          </a:xfrm>
        </p:spPr>
        <p:txBody>
          <a:bodyPr/>
          <a:lstStyle/>
          <a:p>
            <a:pPr>
              <a:spcAft>
                <a:spcPts val="634"/>
              </a:spcAft>
              <a:defRPr/>
            </a:pPr>
            <a:r>
              <a:rPr lang="en-US" sz="2200" b="1" dirty="0"/>
              <a:t>On 28 October 1923, as </a:t>
            </a:r>
            <a:r>
              <a:rPr lang="en-US" sz="2200" b="1" i="1" dirty="0">
                <a:solidFill>
                  <a:srgbClr val="FF0000"/>
                </a:solidFill>
              </a:rPr>
              <a:t>USS O-5 (SS-66)</a:t>
            </a:r>
            <a:r>
              <a:rPr lang="en-US" sz="2200" b="1" i="1" dirty="0"/>
              <a:t> </a:t>
            </a:r>
            <a:r>
              <a:rPr lang="en-US" sz="2200" b="1" dirty="0"/>
              <a:t>entered Limon Bay, preparatory to transiting the Panama Canal, she was rammed by the United Fruit Company steamer </a:t>
            </a:r>
            <a:r>
              <a:rPr lang="en-US" sz="2200" b="1" i="1" dirty="0"/>
              <a:t>ABANGAREZ</a:t>
            </a:r>
            <a:r>
              <a:rPr lang="en-US" sz="2200" b="1" dirty="0"/>
              <a:t> and sank in less than a minute. Three men died; 16 others escaped. Two crewmembers, Henry </a:t>
            </a:r>
            <a:r>
              <a:rPr lang="en-US" sz="2200" b="1" dirty="0" err="1"/>
              <a:t>Breault</a:t>
            </a:r>
            <a:r>
              <a:rPr lang="en-US" sz="2200" b="1" dirty="0"/>
              <a:t> and Lawrence Brown were trapped in the forward torpedo room, which they sealed against the flooding of the submarine. Local engineers and divers were able to rig cranes and other equipment and lift </a:t>
            </a:r>
            <a:r>
              <a:rPr lang="en-US" sz="2200" b="1" i="1" dirty="0"/>
              <a:t>O-5</a:t>
            </a:r>
            <a:r>
              <a:rPr lang="en-US" sz="2200" b="1" dirty="0"/>
              <a:t> far enough off the bottom that the bow broke the surface, exposing a hatch which led to the compartment where the two men were trapped, allowing them to be freed. 3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10</a:t>
            </a:fld>
            <a:endParaRPr lang="en-US" dirty="0"/>
          </a:p>
        </p:txBody>
      </p:sp>
    </p:spTree>
    <p:extLst>
      <p:ext uri="{BB962C8B-B14F-4D97-AF65-F5344CB8AC3E}">
        <p14:creationId xmlns:p14="http://schemas.microsoft.com/office/powerpoint/2010/main" val="42724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rest your 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11</a:t>
            </a:fld>
            <a:endParaRPr lang="en-US"/>
          </a:p>
        </p:txBody>
      </p:sp>
    </p:spTree>
    <p:extLst>
      <p:ext uri="{BB962C8B-B14F-4D97-AF65-F5344CB8AC3E}">
        <p14:creationId xmlns:p14="http://schemas.microsoft.com/office/powerpoint/2010/main" val="198867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2550" y="414338"/>
            <a:ext cx="4716463" cy="2652712"/>
          </a:xfrm>
        </p:spPr>
      </p:sp>
      <p:sp>
        <p:nvSpPr>
          <p:cNvPr id="3" name="Notes Placeholder 2"/>
          <p:cNvSpPr>
            <a:spLocks noGrp="1"/>
          </p:cNvSpPr>
          <p:nvPr>
            <p:ph type="body" idx="1"/>
          </p:nvPr>
        </p:nvSpPr>
        <p:spPr>
          <a:xfrm>
            <a:off x="464574" y="3083138"/>
            <a:ext cx="6407913" cy="6166277"/>
          </a:xfrm>
        </p:spPr>
        <p:txBody>
          <a:bodyPr/>
          <a:lstStyle/>
          <a:p>
            <a:pPr>
              <a:spcAft>
                <a:spcPts val="634"/>
              </a:spcAft>
            </a:pPr>
            <a:r>
              <a:rPr lang="en-US" sz="2200" b="1" i="1" dirty="0">
                <a:solidFill>
                  <a:srgbClr val="FF0000"/>
                </a:solidFill>
              </a:rPr>
              <a:t>USS SEAWOLF (SS-197) </a:t>
            </a:r>
            <a:r>
              <a:rPr lang="en-US" sz="2200" b="1" dirty="0"/>
              <a:t>stood out of Brisbane on 21 September 1944 to begin her 15th war patrol. She reached Manus Island on 29 September, refueled, and sailed the same day carrying stores and 17 Army personnel to the east coast of Samar. </a:t>
            </a:r>
            <a:r>
              <a:rPr lang="en-US" sz="2200" b="1" i="1" dirty="0"/>
              <a:t>SEAWOLF</a:t>
            </a:r>
            <a:r>
              <a:rPr lang="en-US" sz="2200" b="1" dirty="0"/>
              <a:t> and </a:t>
            </a:r>
            <a:r>
              <a:rPr lang="en-US" sz="2200" b="1" i="1" dirty="0"/>
              <a:t>USS NARWHAL </a:t>
            </a:r>
            <a:r>
              <a:rPr lang="en-US" sz="2200" b="1" dirty="0"/>
              <a:t>exchanged radar recognition signals at 0756 on 3 October in the </a:t>
            </a:r>
            <a:r>
              <a:rPr lang="en-US" sz="2200" b="1" dirty="0" err="1"/>
              <a:t>Morotai</a:t>
            </a:r>
            <a:r>
              <a:rPr lang="en-US" sz="2200" b="1" dirty="0"/>
              <a:t> area. Shortly thereafter, a 7th Fleet task group was attacked by </a:t>
            </a:r>
            <a:r>
              <a:rPr lang="en-US" sz="2200" b="1" i="1" dirty="0"/>
              <a:t>RO-41. USS SHELTON </a:t>
            </a:r>
            <a:r>
              <a:rPr lang="en-US" sz="2200" b="1" dirty="0"/>
              <a:t>was torpedoed and sunk, and </a:t>
            </a:r>
            <a:r>
              <a:rPr lang="en-US" sz="2200" b="1" i="1" dirty="0"/>
              <a:t>USS RICHARD M. ROWELL </a:t>
            </a:r>
            <a:r>
              <a:rPr lang="en-US" sz="2200" b="1" dirty="0"/>
              <a:t>began to search for the enemy. Since there were four friendly submarines in the vicinity of this attack, they were directed to give their positions and the other three did, but </a:t>
            </a:r>
            <a:r>
              <a:rPr lang="en-US" sz="2200" b="1" i="1" dirty="0"/>
              <a:t>SEAWOLF </a:t>
            </a:r>
            <a:r>
              <a:rPr lang="en-US" sz="2200" b="1" dirty="0"/>
              <a:t>was not heard from. On 4 October, </a:t>
            </a:r>
            <a:r>
              <a:rPr lang="en-US" sz="2200" b="1" i="1" dirty="0"/>
              <a:t>SEAWOLF </a:t>
            </a:r>
            <a:r>
              <a:rPr lang="en-US" sz="2200" b="1" dirty="0"/>
              <a:t>again was directed to report her position, and again s</a:t>
            </a:r>
            <a:r>
              <a:rPr lang="en-US" sz="2300" b="1" dirty="0"/>
              <a:t>he failed to do so. 100 men lost. </a:t>
            </a:r>
            <a:r>
              <a:rPr lang="en-US" sz="2300" b="1" i="1" dirty="0">
                <a:solidFill>
                  <a:srgbClr val="FF0000"/>
                </a:solidFill>
              </a:rPr>
              <a:t>(Bell &amp; slide)</a:t>
            </a:r>
            <a:endParaRPr lang="en-US" sz="23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496" y="4354536"/>
            <a:ext cx="6455971" cy="4751846"/>
          </a:xfrm>
        </p:spPr>
        <p:txBody>
          <a:bodyPr/>
          <a:lstStyle/>
          <a:p>
            <a:pPr defTabSz="966511">
              <a:defRPr/>
            </a:pPr>
            <a:r>
              <a:rPr lang="en-US" sz="2200" b="1" dirty="0"/>
              <a:t>On the night of 7 October, 1943, </a:t>
            </a:r>
            <a:r>
              <a:rPr lang="en-US" sz="2200" b="1" i="1" dirty="0">
                <a:solidFill>
                  <a:srgbClr val="FF0000"/>
                </a:solidFill>
              </a:rPr>
              <a:t>USS S-44 (SS-155)</a:t>
            </a:r>
            <a:r>
              <a:rPr lang="en-US" sz="2200" b="1" dirty="0"/>
              <a:t> made radar contact with what she thought was a "small merchantman" and closed in for a surface attack. Several hundred yards from the target, her deck gun fired and was answered by a salvo. The "small merchantman" in fact was the </a:t>
            </a:r>
            <a:r>
              <a:rPr lang="en-US" sz="2200" b="1" dirty="0" err="1"/>
              <a:t>Shimushu</a:t>
            </a:r>
            <a:r>
              <a:rPr lang="en-US" sz="2200" b="1" dirty="0"/>
              <a:t>-class escort </a:t>
            </a:r>
            <a:r>
              <a:rPr lang="en-US" sz="2200" b="1" i="1" dirty="0"/>
              <a:t>ISHIGAKI</a:t>
            </a:r>
            <a:r>
              <a:rPr lang="en-US" sz="2200" b="1" dirty="0"/>
              <a:t>. She then took several hits in the control room, the forward battery room, and elsewhere. Reluctantly, </a:t>
            </a:r>
            <a:r>
              <a:rPr lang="en-US" sz="2200" b="1" i="1" dirty="0"/>
              <a:t>S-44</a:t>
            </a:r>
            <a:r>
              <a:rPr lang="en-US" sz="2200" b="1" dirty="0"/>
              <a:t> was ordered abandoned. A pillow case was raised from the forward battery room hatch as a flag of surrender, but the Japanese shelling continued. Only two men escaped the sinking ship. 56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6713" y="4560571"/>
            <a:ext cx="6183635" cy="4320540"/>
          </a:xfrm>
        </p:spPr>
        <p:txBody>
          <a:bodyPr/>
          <a:lstStyle/>
          <a:p>
            <a:r>
              <a:rPr lang="en-US" sz="2200" b="1" i="1" dirty="0">
                <a:solidFill>
                  <a:srgbClr val="FF0000"/>
                </a:solidFill>
              </a:rPr>
              <a:t>USS WAHOO (SS-238) </a:t>
            </a:r>
            <a:r>
              <a:rPr lang="en-US" sz="2200" b="1" dirty="0"/>
              <a:t>got underway from Pearl Harbor, topped off fuel and supplies at Midway on 13 September 1943. The plan was to enter the Sea of Japan, on or about 20 September, with </a:t>
            </a:r>
            <a:r>
              <a:rPr lang="en-US" sz="2200" b="1" i="1" dirty="0"/>
              <a:t>USS SAWFISH </a:t>
            </a:r>
            <a:r>
              <a:rPr lang="en-US" sz="2200" b="1" dirty="0"/>
              <a:t>following by a few days. At sunset on 21 October, </a:t>
            </a:r>
            <a:r>
              <a:rPr lang="en-US" sz="2200" b="1" i="1" dirty="0"/>
              <a:t>WAHOO</a:t>
            </a:r>
            <a:r>
              <a:rPr lang="en-US" sz="2200" b="1" dirty="0"/>
              <a:t> was supposed to leave her assigned area, south of the 43rd parallel, and head for home. She was instructed to report by radio after she passed through the </a:t>
            </a:r>
            <a:r>
              <a:rPr lang="en-US" sz="2200" b="1" dirty="0" err="1"/>
              <a:t>Kurils</a:t>
            </a:r>
            <a:r>
              <a:rPr lang="en-US" sz="2200" b="1" dirty="0"/>
              <a:t>. Nothing further was ever heard from </a:t>
            </a:r>
            <a:r>
              <a:rPr lang="en-US" sz="2200" b="1" i="1" dirty="0"/>
              <a:t>WAHOO</a:t>
            </a:r>
            <a:r>
              <a:rPr lang="en-US" sz="2200" b="1" dirty="0"/>
              <a:t>.  80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46100"/>
            <a:ext cx="6400800" cy="3600450"/>
          </a:xfrm>
        </p:spPr>
      </p:sp>
      <p:sp>
        <p:nvSpPr>
          <p:cNvPr id="3" name="Notes Placeholder 2"/>
          <p:cNvSpPr>
            <a:spLocks noGrp="1"/>
          </p:cNvSpPr>
          <p:nvPr>
            <p:ph type="body" idx="1"/>
          </p:nvPr>
        </p:nvSpPr>
        <p:spPr>
          <a:xfrm>
            <a:off x="665905" y="4191235"/>
            <a:ext cx="5852160" cy="5074071"/>
          </a:xfrm>
        </p:spPr>
        <p:txBody>
          <a:bodyPr/>
          <a:lstStyle/>
          <a:p>
            <a:r>
              <a:rPr lang="en-US" sz="2200" b="1" dirty="0"/>
              <a:t>After sea trials, </a:t>
            </a:r>
            <a:r>
              <a:rPr lang="en-US" sz="2200" b="1" i="1" dirty="0">
                <a:solidFill>
                  <a:srgbClr val="FF0000"/>
                </a:solidFill>
              </a:rPr>
              <a:t>USS DORADO (SS-248) </a:t>
            </a:r>
            <a:r>
              <a:rPr lang="en-US" sz="2200" b="1" dirty="0"/>
              <a:t>sailed from New London, Connecticut, on 6 October 1943 for the Panama Canal Zone. She did not arrive. Probable cause was a sinking by friendly aircraft thinking her a German U-boat. 77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719138"/>
            <a:ext cx="5946775" cy="3344862"/>
          </a:xfrm>
        </p:spPr>
      </p:sp>
      <p:sp>
        <p:nvSpPr>
          <p:cNvPr id="3" name="Notes Placeholder 2"/>
          <p:cNvSpPr>
            <a:spLocks noGrp="1"/>
          </p:cNvSpPr>
          <p:nvPr>
            <p:ph type="body" idx="1"/>
          </p:nvPr>
        </p:nvSpPr>
        <p:spPr>
          <a:xfrm>
            <a:off x="384475" y="4100256"/>
            <a:ext cx="6519602" cy="5037910"/>
          </a:xfrm>
        </p:spPr>
        <p:txBody>
          <a:bodyPr/>
          <a:lstStyle/>
          <a:p>
            <a:pPr>
              <a:spcAft>
                <a:spcPts val="634"/>
              </a:spcAft>
              <a:defRPr/>
            </a:pPr>
            <a:r>
              <a:rPr lang="en-US" sz="2200" b="1" i="1" dirty="0">
                <a:solidFill>
                  <a:srgbClr val="FF0000"/>
                </a:solidFill>
              </a:rPr>
              <a:t>USS ESCOLAR SS-294 </a:t>
            </a:r>
            <a:r>
              <a:rPr lang="en-US" sz="2200" b="1" dirty="0"/>
              <a:t>put out for her first war patrol on 18 September 1944. After topping off fuel at Midway Island, she joined </a:t>
            </a:r>
            <a:r>
              <a:rPr lang="en-US" sz="2200" b="1" i="1" dirty="0"/>
              <a:t>USS CROAKER </a:t>
            </a:r>
            <a:r>
              <a:rPr lang="en-US" sz="2200" b="1" dirty="0"/>
              <a:t>and </a:t>
            </a:r>
            <a:r>
              <a:rPr lang="en-US" sz="2200" b="1" i="1" dirty="0"/>
              <a:t>USS PERCH </a:t>
            </a:r>
            <a:r>
              <a:rPr lang="en-US" sz="2200" b="1" dirty="0"/>
              <a:t>for a coordinated wolf pack patrol in the Yellow Sea. </a:t>
            </a:r>
            <a:r>
              <a:rPr lang="en-US" sz="2200" b="1" i="1" dirty="0"/>
              <a:t>PERCH</a:t>
            </a:r>
            <a:r>
              <a:rPr lang="en-US" sz="2200" b="1" dirty="0"/>
              <a:t> and </a:t>
            </a:r>
            <a:r>
              <a:rPr lang="en-US" sz="2200" b="1" i="1" dirty="0"/>
              <a:t>CROAKER</a:t>
            </a:r>
            <a:r>
              <a:rPr lang="en-US" sz="2200" b="1" dirty="0"/>
              <a:t> recorded intra-ship communications with her until 17 October, when </a:t>
            </a:r>
            <a:r>
              <a:rPr lang="en-US" sz="2200" b="1" i="1" dirty="0"/>
              <a:t>PERCH</a:t>
            </a:r>
            <a:r>
              <a:rPr lang="en-US" sz="2200" b="1" dirty="0"/>
              <a:t> received a routine message from </a:t>
            </a:r>
            <a:r>
              <a:rPr lang="en-US" sz="2200" b="1" i="1" dirty="0"/>
              <a:t>ESCOLAR</a:t>
            </a:r>
            <a:r>
              <a:rPr lang="en-US" sz="2200" b="1" dirty="0"/>
              <a:t> giving her position and course. She was never heard from again. Her course as transmitted to </a:t>
            </a:r>
            <a:r>
              <a:rPr lang="en-US" sz="2200" b="1" i="1" dirty="0"/>
              <a:t>PERCH</a:t>
            </a:r>
            <a:r>
              <a:rPr lang="en-US" sz="2200" b="1" dirty="0"/>
              <a:t> did not cross any known Japanese mine fields, but positions of mines laid before April 1945 are not precisely known. However, the most likely explanation for her end remains that she detonated a mine. 82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a:p>
        </p:txBody>
      </p:sp>
    </p:spTree>
    <p:extLst>
      <p:ext uri="{BB962C8B-B14F-4D97-AF65-F5344CB8AC3E}">
        <p14:creationId xmlns:p14="http://schemas.microsoft.com/office/powerpoint/2010/main" val="42724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4475" y="4338642"/>
            <a:ext cx="6519602" cy="4606039"/>
          </a:xfrm>
        </p:spPr>
        <p:txBody>
          <a:bodyPr/>
          <a:lstStyle/>
          <a:p>
            <a:pPr>
              <a:spcAft>
                <a:spcPts val="634"/>
              </a:spcAft>
              <a:defRPr/>
            </a:pPr>
            <a:r>
              <a:rPr lang="en-US" sz="2200" b="1" i="1" dirty="0">
                <a:solidFill>
                  <a:srgbClr val="FF0000"/>
                </a:solidFill>
              </a:rPr>
              <a:t>USS SHARK (SS-314) </a:t>
            </a:r>
            <a:r>
              <a:rPr lang="en-US" sz="2200" b="1" dirty="0"/>
              <a:t>was lost during her third war patrol, probably in the vicinity of Luzon Strait, while participating in a coordinated attack group with US submarines </a:t>
            </a:r>
            <a:r>
              <a:rPr lang="en-US" sz="2200" b="1" i="1" dirty="0"/>
              <a:t>SEADRAGON (SS-194)</a:t>
            </a:r>
            <a:r>
              <a:rPr lang="en-US" sz="2200" b="1" dirty="0"/>
              <a:t> and </a:t>
            </a:r>
            <a:r>
              <a:rPr lang="en-US" sz="2200" b="1" i="1" dirty="0"/>
              <a:t>BLACKFISH (SS-221)</a:t>
            </a:r>
            <a:r>
              <a:rPr lang="en-US" sz="2200" b="1" dirty="0"/>
              <a:t>. On 24 October, </a:t>
            </a:r>
            <a:r>
              <a:rPr lang="en-US" sz="2200" b="1" i="1" dirty="0"/>
              <a:t>SEADRAGON</a:t>
            </a:r>
            <a:r>
              <a:rPr lang="en-US" sz="2200" b="1" dirty="0"/>
              <a:t> received a message from </a:t>
            </a:r>
            <a:r>
              <a:rPr lang="en-US" sz="2200" b="1" i="1" dirty="0"/>
              <a:t>SHARK</a:t>
            </a:r>
            <a:r>
              <a:rPr lang="en-US" sz="2200" b="1" dirty="0"/>
              <a:t> stating that she had made radar contact with a single freighter, and she was going in to attack. This was the last message received from the submarine.  87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7</a:t>
            </a:fld>
            <a:endParaRPr lang="en-US"/>
          </a:p>
        </p:txBody>
      </p:sp>
    </p:spTree>
    <p:extLst>
      <p:ext uri="{BB962C8B-B14F-4D97-AF65-F5344CB8AC3E}">
        <p14:creationId xmlns:p14="http://schemas.microsoft.com/office/powerpoint/2010/main" val="42724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50888"/>
            <a:ext cx="5532437" cy="3111500"/>
          </a:xfrm>
        </p:spPr>
      </p:sp>
      <p:sp>
        <p:nvSpPr>
          <p:cNvPr id="3" name="Notes Placeholder 2"/>
          <p:cNvSpPr>
            <a:spLocks noGrp="1"/>
          </p:cNvSpPr>
          <p:nvPr>
            <p:ph type="body" idx="1"/>
          </p:nvPr>
        </p:nvSpPr>
        <p:spPr>
          <a:xfrm>
            <a:off x="368454" y="3845977"/>
            <a:ext cx="6632191" cy="5244512"/>
          </a:xfrm>
        </p:spPr>
        <p:txBody>
          <a:bodyPr/>
          <a:lstStyle/>
          <a:p>
            <a:pPr>
              <a:spcAft>
                <a:spcPts val="634"/>
              </a:spcAft>
              <a:defRPr/>
            </a:pPr>
            <a:r>
              <a:rPr lang="en-US" sz="2200" b="1" dirty="0"/>
              <a:t>On 21 October </a:t>
            </a:r>
            <a:r>
              <a:rPr lang="en-US" sz="2200" b="1" i="1" dirty="0">
                <a:solidFill>
                  <a:srgbClr val="FF0000"/>
                </a:solidFill>
              </a:rPr>
              <a:t>USS DARTER (SS-227) </a:t>
            </a:r>
            <a:r>
              <a:rPr lang="en-US" sz="2200" b="1" dirty="0"/>
              <a:t>headed with </a:t>
            </a:r>
            <a:r>
              <a:rPr lang="en-US" sz="2200" b="1" i="1" dirty="0"/>
              <a:t>DACE</a:t>
            </a:r>
            <a:r>
              <a:rPr lang="en-US" sz="2200" b="1" dirty="0"/>
              <a:t> for </a:t>
            </a:r>
            <a:r>
              <a:rPr lang="en-US" sz="2200" b="1" dirty="0" err="1"/>
              <a:t>Balabac</a:t>
            </a:r>
            <a:r>
              <a:rPr lang="en-US" sz="2200" b="1" dirty="0"/>
              <a:t> Strait to watch for Japanese shipping moving to reinforce the Philippines or attack the landing forces. On 23 October, she made contact with the Japanese Center Force approaching Palawan Passage. Immediately, </a:t>
            </a:r>
            <a:r>
              <a:rPr lang="en-US" sz="2200" b="1" i="1" dirty="0"/>
              <a:t>DARTER</a:t>
            </a:r>
            <a:r>
              <a:rPr lang="en-US" sz="2200" b="1" dirty="0"/>
              <a:t> flashed the contact report, one of the most important of the war, since the location of this Japanese task force had been unknown for some days. She closed in on the task force, and with attacks on the cruisers of Center Force, initiated the Battle of the </a:t>
            </a:r>
            <a:r>
              <a:rPr lang="en-US" sz="2200" b="1" dirty="0" err="1"/>
              <a:t>Surigao</a:t>
            </a:r>
            <a:r>
              <a:rPr lang="en-US" sz="2200" b="1" dirty="0"/>
              <a:t> Strait phase of the decisive Battle for Leyte Gulf. Just after midnight of 24–25 October </a:t>
            </a:r>
            <a:r>
              <a:rPr lang="en-US" sz="2200" b="1" i="1" dirty="0"/>
              <a:t>DARTER</a:t>
            </a:r>
            <a:r>
              <a:rPr lang="en-US" sz="2200" b="1" dirty="0"/>
              <a:t> grounded on Bombay Shoal. All confidential papers and equipment were destroyed, and the entire crew taken off. No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8</a:t>
            </a:fld>
            <a:endParaRPr lang="en-US" dirty="0"/>
          </a:p>
        </p:txBody>
      </p:sp>
    </p:spTree>
    <p:extLst>
      <p:ext uri="{BB962C8B-B14F-4D97-AF65-F5344CB8AC3E}">
        <p14:creationId xmlns:p14="http://schemas.microsoft.com/office/powerpoint/2010/main" val="42724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649" y="719138"/>
            <a:ext cx="5525649" cy="3108943"/>
          </a:xfrm>
        </p:spPr>
      </p:sp>
      <p:sp>
        <p:nvSpPr>
          <p:cNvPr id="3" name="Notes Placeholder 2"/>
          <p:cNvSpPr>
            <a:spLocks noGrp="1"/>
          </p:cNvSpPr>
          <p:nvPr>
            <p:ph type="body" idx="1"/>
          </p:nvPr>
        </p:nvSpPr>
        <p:spPr>
          <a:xfrm>
            <a:off x="368454" y="3797085"/>
            <a:ext cx="6632191" cy="5470901"/>
          </a:xfrm>
        </p:spPr>
        <p:txBody>
          <a:bodyPr/>
          <a:lstStyle/>
          <a:p>
            <a:pPr>
              <a:spcAft>
                <a:spcPts val="634"/>
              </a:spcAft>
              <a:defRPr/>
            </a:pPr>
            <a:r>
              <a:rPr lang="en-US" sz="2200" b="1" i="1" dirty="0">
                <a:solidFill>
                  <a:srgbClr val="FF0000"/>
                </a:solidFill>
              </a:rPr>
              <a:t>USS TANG (SS-306)</a:t>
            </a:r>
            <a:r>
              <a:rPr lang="en-US" sz="2200" b="1" i="1" dirty="0"/>
              <a:t> </a:t>
            </a:r>
            <a:r>
              <a:rPr lang="en-US" sz="2200" b="1" dirty="0"/>
              <a:t>stood out of Pearl Harbor on 22 January 1944, to begin her first war patrol in the Caroline Islands-Mariana Islands area. In her short career, the </a:t>
            </a:r>
            <a:r>
              <a:rPr lang="en-US" sz="2200" b="1" i="1" dirty="0"/>
              <a:t>TANG</a:t>
            </a:r>
            <a:r>
              <a:rPr lang="en-US" sz="2200" b="1" dirty="0"/>
              <a:t> sank 31 ships displacing 227,800 tons, a record unequaled by any American submarine before or since. </a:t>
            </a:r>
            <a:r>
              <a:rPr lang="en-US" sz="2200" b="1" i="1" dirty="0"/>
              <a:t>TANG</a:t>
            </a:r>
            <a:r>
              <a:rPr lang="en-US" sz="2200" b="1" dirty="0"/>
              <a:t> was sunk during the last engagement by a circular run of her final torpedo. The submarine came to rest on the bottom at 180 </a:t>
            </a:r>
            <a:r>
              <a:rPr lang="en-US" sz="2200" b="1" dirty="0" smtClean="0"/>
              <a:t>feet </a:t>
            </a:r>
            <a:r>
              <a:rPr lang="en-US" sz="2200" b="1" dirty="0"/>
              <a:t>(55 m) and the men within crowded forward as the aft compartments flooded. Publications were burned, and all assembled to the forward room to escape. Of the 13 men who escaped, only nine reached the surface, and of these, five were able to swim until rescued. 78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9</a:t>
            </a:fld>
            <a:endParaRPr lang="en-US" dirty="0"/>
          </a:p>
        </p:txBody>
      </p:sp>
    </p:spTree>
    <p:extLst>
      <p:ext uri="{BB962C8B-B14F-4D97-AF65-F5344CB8AC3E}">
        <p14:creationId xmlns:p14="http://schemas.microsoft.com/office/powerpoint/2010/main" val="42724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8/20/2015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OCTOBER</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192" y="5923028"/>
            <a:ext cx="5327399"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O-5 (SS-66</a:t>
            </a:r>
            <a:r>
              <a:rPr lang="en-US" sz="3200" b="1" dirty="0" smtClean="0">
                <a:effectLst>
                  <a:outerShdw blurRad="38100" dist="38100" dir="2700000" algn="tl">
                    <a:srgbClr val="000000">
                      <a:alpha val="43137"/>
                    </a:srgbClr>
                  </a:outerShdw>
                </a:effectLst>
                <a:latin typeface="Arial Black" panose="020B0A04020102020204" pitchFamily="34" charset="0"/>
              </a:rPr>
              <a:t>) (left)</a:t>
            </a:r>
            <a:endParaRPr lang="en-US" sz="3200" b="1" dirty="0">
              <a:effectLst>
                <a:outerShdw blurRad="38100" dist="38100" dir="2700000" algn="tl">
                  <a:srgbClr val="000000">
                    <a:alpha val="43137"/>
                  </a:srgbClr>
                </a:outerShdw>
              </a:effectLst>
              <a:latin typeface="Arial Black" panose="020B0A04020102020204" pitchFamily="34" charset="0"/>
            </a:endParaRP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67841" y="322672"/>
            <a:ext cx="7210513" cy="541311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94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2194" y="5490995"/>
            <a:ext cx="5472396"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Arial Black" panose="020B0A04020102020204" pitchFamily="34" charset="0"/>
              </a:rPr>
              <a:t>USS SEAWOLF (SS-197)</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668" y="278691"/>
            <a:ext cx="8622704" cy="455391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9232" y="5639243"/>
            <a:ext cx="5717217"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S-44 (SS-155)</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61281" y="332205"/>
            <a:ext cx="6473117" cy="486032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6675" y="356277"/>
            <a:ext cx="6871832" cy="515387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WAHOO (SS-238)</a:t>
            </a: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41207" y="356277"/>
            <a:ext cx="4856755" cy="51183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DORADO (SS-248)</a:t>
            </a: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192" y="5923028"/>
            <a:ext cx="5327399"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ESCOLAR SS-294</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1603" y="418270"/>
            <a:ext cx="7930578" cy="4943393"/>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9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192" y="5923028"/>
            <a:ext cx="5327399"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SHARK (SS-314)</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21518" y="281013"/>
            <a:ext cx="4310743" cy="5511386"/>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37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192" y="5923028"/>
            <a:ext cx="5327399"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DARTER (SS-227)</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0172" y="180168"/>
            <a:ext cx="8013183" cy="461559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91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192" y="5923028"/>
            <a:ext cx="5327399"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TANG (SS-306)</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28724" y="322672"/>
            <a:ext cx="7288747" cy="541311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947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238</TotalTime>
  <Words>1182</Words>
  <Application>Microsoft Office PowerPoint</Application>
  <PresentationFormat>Custom</PresentationFormat>
  <Paragraphs>34</Paragraphs>
  <Slides>11</Slides>
  <Notes>11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dmarks@cox.net</cp:lastModifiedBy>
  <cp:revision>38</cp:revision>
  <cp:lastPrinted>2015-08-20T18:24:32Z</cp:lastPrinted>
  <dcterms:created xsi:type="dcterms:W3CDTF">2015-08-06T06:22:26Z</dcterms:created>
  <dcterms:modified xsi:type="dcterms:W3CDTF">2015-08-21T00:16:18Z</dcterms:modified>
</cp:coreProperties>
</file>