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2" r:id="rId2"/>
    <p:sldId id="264" r:id="rId3"/>
    <p:sldId id="257" r:id="rId4"/>
    <p:sldId id="258" r:id="rId5"/>
    <p:sldId id="261" r:id="rId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79537" autoAdjust="0"/>
  </p:normalViewPr>
  <p:slideViewPr>
    <p:cSldViewPr snapToGrid="0" showGuides="1">
      <p:cViewPr>
        <p:scale>
          <a:sx n="80" d="100"/>
          <a:sy n="80" d="100"/>
        </p:scale>
        <p:origin x="-318" y="858"/>
      </p:cViewPr>
      <p:guideLst>
        <p:guide orient="horz" pos="2160"/>
        <p:guide pos="3840"/>
      </p:guideLst>
    </p:cSldViewPr>
  </p:slideViewPr>
  <p:notesTextViewPr>
    <p:cViewPr>
      <p:scale>
        <a:sx n="1" d="1"/>
        <a:sy n="1" d="1"/>
      </p:scale>
      <p:origin x="0" y="0"/>
    </p:cViewPr>
  </p:notesTextViewPr>
  <p:notesViewPr>
    <p:cSldViewPr snapToGrid="0">
      <p:cViewPr>
        <p:scale>
          <a:sx n="61" d="100"/>
          <a:sy n="61" d="100"/>
        </p:scale>
        <p:origin x="-260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8" y="0"/>
            <a:ext cx="3169921" cy="480060"/>
          </a:xfrm>
          <a:prstGeom prst="rect">
            <a:avLst/>
          </a:prstGeom>
        </p:spPr>
        <p:txBody>
          <a:bodyPr vert="horz" lIns="96651" tIns="48325" rIns="96651" bIns="48325" rtlCol="0"/>
          <a:lstStyle>
            <a:lvl1pPr algn="r">
              <a:defRPr sz="1200"/>
            </a:lvl1pPr>
          </a:lstStyle>
          <a:p>
            <a:fld id="{4090D6A3-63FF-4942-B39D-F804A487A66D}" type="datetimeFigureOut">
              <a:rPr lang="en-US" smtClean="0"/>
              <a:t>8/20/2015</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51" tIns="48325" rIns="96651" bIns="48325" rtlCol="0" anchor="b"/>
          <a:lstStyle>
            <a:lvl1pPr algn="r">
              <a:defRPr sz="1200"/>
            </a:lvl1pPr>
          </a:lstStyle>
          <a:p>
            <a:fld id="{91F3E087-B240-49B2-8DFC-A251B4B4BECB}" type="slidenum">
              <a:rPr lang="en-US" smtClean="0"/>
              <a:t>‹#›</a:t>
            </a:fld>
            <a:endParaRPr lang="en-US"/>
          </a:p>
        </p:txBody>
      </p:sp>
    </p:spTree>
    <p:extLst>
      <p:ext uri="{BB962C8B-B14F-4D97-AF65-F5344CB8AC3E}">
        <p14:creationId xmlns:p14="http://schemas.microsoft.com/office/powerpoint/2010/main" val="2040917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588963"/>
            <a:ext cx="6400800" cy="3600450"/>
          </a:xfrm>
        </p:spPr>
      </p:sp>
      <p:sp>
        <p:nvSpPr>
          <p:cNvPr id="3" name="Notes Placeholder 2"/>
          <p:cNvSpPr>
            <a:spLocks noGrp="1"/>
          </p:cNvSpPr>
          <p:nvPr>
            <p:ph type="body" idx="1"/>
          </p:nvPr>
        </p:nvSpPr>
        <p:spPr>
          <a:xfrm>
            <a:off x="714988" y="4349018"/>
            <a:ext cx="5852160" cy="4812806"/>
          </a:xfrm>
        </p:spPr>
        <p:txBody>
          <a:bodyPr/>
          <a:lstStyle/>
          <a:p>
            <a:pPr>
              <a:spcAft>
                <a:spcPts val="634"/>
              </a:spcAft>
            </a:pP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1</a:t>
            </a:fld>
            <a:endParaRPr lang="en-US"/>
          </a:p>
        </p:txBody>
      </p:sp>
    </p:spTree>
    <p:extLst>
      <p:ext uri="{BB962C8B-B14F-4D97-AF65-F5344CB8AC3E}">
        <p14:creationId xmlns:p14="http://schemas.microsoft.com/office/powerpoint/2010/main" val="36472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398463"/>
            <a:ext cx="5407025" cy="3041650"/>
          </a:xfrm>
        </p:spPr>
      </p:sp>
      <p:sp>
        <p:nvSpPr>
          <p:cNvPr id="3" name="Notes Placeholder 2"/>
          <p:cNvSpPr>
            <a:spLocks noGrp="1"/>
          </p:cNvSpPr>
          <p:nvPr>
            <p:ph type="body" idx="1"/>
          </p:nvPr>
        </p:nvSpPr>
        <p:spPr>
          <a:xfrm>
            <a:off x="449076" y="3626604"/>
            <a:ext cx="6407913" cy="5067945"/>
          </a:xfrm>
        </p:spPr>
        <p:txBody>
          <a:bodyPr/>
          <a:lstStyle/>
          <a:p>
            <a:pPr>
              <a:spcAft>
                <a:spcPts val="634"/>
              </a:spcAft>
            </a:pPr>
            <a:r>
              <a:rPr lang="en-US" sz="2200" b="1" dirty="0" smtClean="0"/>
              <a:t>Following </a:t>
            </a:r>
            <a:r>
              <a:rPr lang="en-US" sz="2200" b="1" dirty="0"/>
              <a:t>a Hawaii </a:t>
            </a:r>
            <a:r>
              <a:rPr lang="en-US" sz="2200" b="1" dirty="0" smtClean="0"/>
              <a:t>overhaul, </a:t>
            </a:r>
            <a:r>
              <a:rPr lang="en-US" sz="2200" b="1" i="1" dirty="0">
                <a:solidFill>
                  <a:srgbClr val="FF0000"/>
                </a:solidFill>
              </a:rPr>
              <a:t>USS S-28 (SS-133</a:t>
            </a:r>
            <a:r>
              <a:rPr lang="en-US" sz="2200" b="1" i="1" dirty="0" smtClean="0">
                <a:solidFill>
                  <a:srgbClr val="FF0000"/>
                </a:solidFill>
              </a:rPr>
              <a:t>)</a:t>
            </a:r>
            <a:r>
              <a:rPr lang="en-US" sz="2200" b="1" dirty="0" smtClean="0"/>
              <a:t>, </a:t>
            </a:r>
            <a:r>
              <a:rPr lang="en-US" sz="2200" b="1" dirty="0"/>
              <a:t>on 3 July 1944, began training operations off Oahu. The antisubmarine warfare exercises continued into the evening of 4 July. As evening began contact between her and surface ships became sporadic and, at 18:20, the last, brief contact with </a:t>
            </a:r>
            <a:r>
              <a:rPr lang="en-US" sz="2200" b="1" i="1" dirty="0"/>
              <a:t>S-28</a:t>
            </a:r>
            <a:r>
              <a:rPr lang="en-US" sz="2200" b="1" dirty="0"/>
              <a:t> was made and lost. All attempts to establish communications failed and a thorough search of the area failed to locate the submarine. A Court of Inquiry was unable to determine the cause of the loss of </a:t>
            </a:r>
            <a:r>
              <a:rPr lang="en-US" sz="2200" b="1" i="1" dirty="0"/>
              <a:t>S-28</a:t>
            </a:r>
            <a:r>
              <a:rPr lang="en-US" sz="2200" b="1" dirty="0"/>
              <a:t>. </a:t>
            </a:r>
            <a:r>
              <a:rPr lang="en-US" sz="2200" b="1" dirty="0" smtClean="0"/>
              <a:t>49 </a:t>
            </a:r>
            <a:r>
              <a:rPr lang="en-US" sz="2200" b="1" dirty="0" smtClean="0"/>
              <a:t>Men Lost</a:t>
            </a:r>
            <a:r>
              <a:rPr lang="en-US" sz="2200" b="1" dirty="0"/>
              <a:t>. </a:t>
            </a:r>
            <a:r>
              <a:rPr lang="en-US" sz="2200" b="1" i="1" dirty="0" smtClean="0">
                <a:solidFill>
                  <a:srgbClr val="FF0000"/>
                </a:solidFill>
              </a:rPr>
              <a:t>(</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2</a:t>
            </a:fld>
            <a:endParaRPr lang="en-US" dirty="0"/>
          </a:p>
        </p:txBody>
      </p:sp>
    </p:spTree>
    <p:extLst>
      <p:ext uri="{BB962C8B-B14F-4D97-AF65-F5344CB8AC3E}">
        <p14:creationId xmlns:p14="http://schemas.microsoft.com/office/powerpoint/2010/main" val="36472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19138"/>
            <a:ext cx="5564187" cy="3130550"/>
          </a:xfrm>
        </p:spPr>
      </p:sp>
      <p:sp>
        <p:nvSpPr>
          <p:cNvPr id="3" name="Notes Placeholder 2"/>
          <p:cNvSpPr>
            <a:spLocks noGrp="1"/>
          </p:cNvSpPr>
          <p:nvPr>
            <p:ph type="body" idx="1"/>
          </p:nvPr>
        </p:nvSpPr>
        <p:spPr>
          <a:xfrm>
            <a:off x="432536" y="3890076"/>
            <a:ext cx="6455971" cy="4912961"/>
          </a:xfrm>
        </p:spPr>
        <p:txBody>
          <a:bodyPr/>
          <a:lstStyle/>
          <a:p>
            <a:pPr defTabSz="966511">
              <a:defRPr/>
            </a:pPr>
            <a:r>
              <a:rPr lang="en-US" sz="2200" b="1" i="1" dirty="0" smtClean="0">
                <a:solidFill>
                  <a:srgbClr val="FF0000"/>
                </a:solidFill>
              </a:rPr>
              <a:t>USS </a:t>
            </a:r>
            <a:r>
              <a:rPr lang="en-US" sz="2200" b="1" i="1" dirty="0">
                <a:solidFill>
                  <a:srgbClr val="FF0000"/>
                </a:solidFill>
              </a:rPr>
              <a:t>ROBALO (SS-273</a:t>
            </a:r>
            <a:r>
              <a:rPr lang="en-US" sz="2200" b="1" i="1" dirty="0" smtClean="0">
                <a:solidFill>
                  <a:srgbClr val="FF0000"/>
                </a:solidFill>
              </a:rPr>
              <a:t>)</a:t>
            </a:r>
            <a:r>
              <a:rPr lang="en-US" sz="2200" b="1" dirty="0" smtClean="0"/>
              <a:t> </a:t>
            </a:r>
            <a:r>
              <a:rPr lang="en-US" sz="2200" b="1" dirty="0"/>
              <a:t>departed Fremantle on 22 June 1944 on her third war patrol. She set a course for the South China Sea to conduct her patrol in the vicinity of the </a:t>
            </a:r>
            <a:r>
              <a:rPr lang="en-US" sz="2200" b="1" dirty="0" err="1"/>
              <a:t>Natuna</a:t>
            </a:r>
            <a:r>
              <a:rPr lang="en-US" sz="2200" b="1" dirty="0"/>
              <a:t> Islands. After transiting Makassar Strait and </a:t>
            </a:r>
            <a:r>
              <a:rPr lang="en-US" sz="2200" b="1" dirty="0" err="1"/>
              <a:t>Balabac</a:t>
            </a:r>
            <a:r>
              <a:rPr lang="en-US" sz="2200" b="1" dirty="0"/>
              <a:t> Strait (which was well-known to be mined), she was scheduled to arrive on station about 6 July and remain until dark on 2 August 1944. On 2 July, a contact report stated </a:t>
            </a:r>
            <a:r>
              <a:rPr lang="en-US" sz="2200" b="1" i="1" dirty="0"/>
              <a:t>ROBALO</a:t>
            </a:r>
            <a:r>
              <a:rPr lang="en-US" sz="2200" b="1" dirty="0"/>
              <a:t> had sighted a </a:t>
            </a:r>
            <a:r>
              <a:rPr lang="en-US" sz="2200" b="1" i="1" dirty="0"/>
              <a:t>FUSO</a:t>
            </a:r>
            <a:r>
              <a:rPr lang="en-US" sz="2200" b="1" dirty="0"/>
              <a:t>-class battleship, with air cover and two destroyers for escort, just east of Borneo. No other messages were ever received from the submarine and when she did not return from patrol she was presumed lost. </a:t>
            </a:r>
            <a:r>
              <a:rPr lang="en-US" sz="2200" b="1" dirty="0" smtClean="0"/>
              <a:t>81 Men </a:t>
            </a:r>
            <a:r>
              <a:rPr lang="en-US" sz="2200" b="1" dirty="0" smtClean="0"/>
              <a:t>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3</a:t>
            </a:fld>
            <a:endParaRPr lang="en-US"/>
          </a:p>
        </p:txBody>
      </p:sp>
    </p:spTree>
    <p:extLst>
      <p:ext uri="{BB962C8B-B14F-4D97-AF65-F5344CB8AC3E}">
        <p14:creationId xmlns:p14="http://schemas.microsoft.com/office/powerpoint/2010/main" val="3865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719138"/>
            <a:ext cx="5883275" cy="3309937"/>
          </a:xfrm>
        </p:spPr>
      </p:sp>
      <p:sp>
        <p:nvSpPr>
          <p:cNvPr id="3" name="Notes Placeholder 2"/>
          <p:cNvSpPr>
            <a:spLocks noGrp="1"/>
          </p:cNvSpPr>
          <p:nvPr>
            <p:ph type="body" idx="1"/>
          </p:nvPr>
        </p:nvSpPr>
        <p:spPr>
          <a:xfrm>
            <a:off x="731521" y="4076054"/>
            <a:ext cx="5852160" cy="4897465"/>
          </a:xfrm>
        </p:spPr>
        <p:txBody>
          <a:bodyPr/>
          <a:lstStyle/>
          <a:p>
            <a:r>
              <a:rPr lang="en-US" sz="2200" b="1" i="1" dirty="0" smtClean="0">
                <a:solidFill>
                  <a:srgbClr val="FF0000"/>
                </a:solidFill>
              </a:rPr>
              <a:t>USS </a:t>
            </a:r>
            <a:r>
              <a:rPr lang="en-US" sz="2200" b="1" i="1" dirty="0">
                <a:solidFill>
                  <a:srgbClr val="FF0000"/>
                </a:solidFill>
              </a:rPr>
              <a:t>GRUNION (SS-216)</a:t>
            </a:r>
            <a:r>
              <a:rPr lang="en-US" sz="2200" b="1" dirty="0"/>
              <a:t> </a:t>
            </a:r>
            <a:r>
              <a:rPr lang="en-US" sz="2200" b="1" dirty="0" smtClean="0"/>
              <a:t>was lost </a:t>
            </a:r>
            <a:r>
              <a:rPr lang="en-US" sz="2200" b="1" dirty="0"/>
              <a:t>on her first war patrol off Kiska Harbor, AK - presumed by enemy action - but officially "overdue and presumed lost." She radioed that she sank two sub-chasers and damaged a third, but was never heard from again. </a:t>
            </a:r>
            <a:r>
              <a:rPr lang="en-US" sz="2200" b="1" i="1" dirty="0" smtClean="0"/>
              <a:t>GRUNION’s</a:t>
            </a:r>
            <a:r>
              <a:rPr lang="en-US" sz="2200" b="1" dirty="0" smtClean="0"/>
              <a:t> </a:t>
            </a:r>
            <a:r>
              <a:rPr lang="en-US" sz="2200" b="1" dirty="0"/>
              <a:t>mangled remains were found in the Bering Sea in 2006 off the Aleutian Island of Kiska. The final location was found and verified in 2008 but actual cause of her loss is still </a:t>
            </a:r>
            <a:r>
              <a:rPr lang="en-US" sz="2200" b="1" dirty="0" smtClean="0"/>
              <a:t>unknown. </a:t>
            </a:r>
            <a:r>
              <a:rPr lang="en-US" sz="2200" b="1" dirty="0" smtClean="0"/>
              <a:t>70 </a:t>
            </a:r>
            <a:r>
              <a:rPr lang="en-US" sz="2200" b="1" dirty="0" smtClean="0"/>
              <a:t>Men 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4</a:t>
            </a:fld>
            <a:endParaRPr lang="en-US"/>
          </a:p>
        </p:txBody>
      </p:sp>
    </p:spTree>
    <p:extLst>
      <p:ext uri="{BB962C8B-B14F-4D97-AF65-F5344CB8AC3E}">
        <p14:creationId xmlns:p14="http://schemas.microsoft.com/office/powerpoint/2010/main" val="17713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t>And we should remember those sub sailors whose boats may have survived but who themselves departed on Eternal Patrol. Sailors, rest </a:t>
            </a:r>
            <a:r>
              <a:rPr lang="en-US" sz="2200" b="1" dirty="0" smtClean="0"/>
              <a:t>your </a:t>
            </a:r>
            <a:r>
              <a:rPr lang="en-US" sz="2200" b="1" dirty="0"/>
              <a:t>oars. </a:t>
            </a:r>
            <a:r>
              <a:rPr lang="en-US" sz="2200" b="1" i="1" dirty="0">
                <a:solidFill>
                  <a:srgbClr val="FF0000"/>
                </a:solidFill>
              </a:rPr>
              <a:t>(Bell)</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5</a:t>
            </a:fld>
            <a:endParaRPr lang="en-US"/>
          </a:p>
        </p:txBody>
      </p:sp>
    </p:spTree>
    <p:extLst>
      <p:ext uri="{BB962C8B-B14F-4D97-AF65-F5344CB8AC3E}">
        <p14:creationId xmlns:p14="http://schemas.microsoft.com/office/powerpoint/2010/main" val="198867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2741541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4787099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70091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96039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99958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419412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494580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4227203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68965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293879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89694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88361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6BB9CB-09C4-4235-AB8A-A93CA6426115}" type="datetimeFigureOut">
              <a:rPr lang="en-US" smtClean="0"/>
              <a:t>8/20/2015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5327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380994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9561" y="180010"/>
            <a:ext cx="704012" cy="476187"/>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351" y="4999583"/>
            <a:ext cx="1827126" cy="1778402"/>
          </a:xfrm>
          <a:prstGeom prst="rect">
            <a:avLst/>
          </a:prstGeom>
        </p:spPr>
      </p:pic>
    </p:spTree>
    <p:extLst>
      <p:ext uri="{BB962C8B-B14F-4D97-AF65-F5344CB8AC3E}">
        <p14:creationId xmlns:p14="http://schemas.microsoft.com/office/powerpoint/2010/main" val="42091404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0679020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6783363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86BB9CB-09C4-4235-AB8A-A93CA6426115}" type="datetimeFigureOut">
              <a:rPr lang="en-US" smtClean="0"/>
              <a:t>8/20/2015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125B8A2-9B90-4607-A49A-6EAA088C43F4}" type="slidenum">
              <a:rPr lang="en-US" smtClean="0"/>
              <a:t>‹#›</a:t>
            </a:fld>
            <a:endParaRPr lang="en-US"/>
          </a:p>
        </p:txBody>
      </p:sp>
    </p:spTree>
    <p:extLst>
      <p:ext uri="{BB962C8B-B14F-4D97-AF65-F5344CB8AC3E}">
        <p14:creationId xmlns:p14="http://schemas.microsoft.com/office/powerpoint/2010/main" val="17219418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4235" y="598656"/>
            <a:ext cx="7424725" cy="5386090"/>
          </a:xfrm>
          <a:prstGeom prst="rect">
            <a:avLst/>
          </a:prstGeom>
        </p:spPr>
        <p:txBody>
          <a:bodyPr wrap="none">
            <a:spAutoFit/>
          </a:bodyPr>
          <a:lstStyle/>
          <a:p>
            <a:pPr algn="ctr"/>
            <a:r>
              <a:rPr lang="en-US" sz="11500" b="1" dirty="0" smtClean="0">
                <a:effectLst>
                  <a:outerShdw blurRad="38100" dist="38100" dir="2700000" algn="tl">
                    <a:srgbClr val="000000">
                      <a:alpha val="43137"/>
                    </a:srgbClr>
                  </a:outerShdw>
                </a:effectLst>
                <a:latin typeface="Arial Black" panose="020B0A04020102020204" pitchFamily="34" charset="0"/>
              </a:rPr>
              <a:t>TOLLING</a:t>
            </a:r>
          </a:p>
          <a:p>
            <a:pPr algn="ctr"/>
            <a:r>
              <a:rPr lang="en-US" sz="6000" b="1" dirty="0" smtClean="0">
                <a:effectLst>
                  <a:outerShdw blurRad="38100" dist="38100" dir="2700000" algn="tl">
                    <a:srgbClr val="000000">
                      <a:alpha val="43137"/>
                    </a:srgbClr>
                  </a:outerShdw>
                </a:effectLst>
                <a:latin typeface="Arial Black" panose="020B0A04020102020204" pitchFamily="34" charset="0"/>
              </a:rPr>
              <a:t>FOR THE</a:t>
            </a:r>
          </a:p>
          <a:p>
            <a:pPr algn="ctr"/>
            <a:r>
              <a:rPr lang="en-US" sz="11500" b="1" dirty="0" smtClean="0">
                <a:effectLst>
                  <a:outerShdw blurRad="38100" dist="38100" dir="2700000" algn="tl">
                    <a:srgbClr val="000000">
                      <a:alpha val="43137"/>
                    </a:srgbClr>
                  </a:outerShdw>
                </a:effectLst>
                <a:latin typeface="Arial Black" panose="020B0A04020102020204" pitchFamily="34" charset="0"/>
              </a:rPr>
              <a:t>BOATS</a:t>
            </a:r>
          </a:p>
          <a:p>
            <a:pPr algn="ctr"/>
            <a:r>
              <a:rPr lang="en-US" sz="4800" b="1" dirty="0" smtClean="0">
                <a:effectLst>
                  <a:outerShdw blurRad="38100" dist="38100" dir="2700000" algn="tl">
                    <a:srgbClr val="000000">
                      <a:alpha val="43137"/>
                    </a:srgbClr>
                  </a:outerShdw>
                </a:effectLst>
                <a:latin typeface="Arial Black" panose="020B0A04020102020204" pitchFamily="34" charset="0"/>
              </a:rPr>
              <a:t>JULY</a:t>
            </a:r>
            <a:endParaRPr lang="en-US" sz="4800" dirty="0"/>
          </a:p>
        </p:txBody>
      </p:sp>
      <p:pic>
        <p:nvPicPr>
          <p:cNvPr id="3" name="eternalfath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80322" y="6446322"/>
            <a:ext cx="411678" cy="411678"/>
          </a:xfrm>
          <a:prstGeom prst="rect">
            <a:avLst/>
          </a:prstGeom>
        </p:spPr>
      </p:pic>
    </p:spTree>
    <p:extLst>
      <p:ext uri="{BB962C8B-B14F-4D97-AF65-F5344CB8AC3E}">
        <p14:creationId xmlns:p14="http://schemas.microsoft.com/office/powerpoint/2010/main" val="369601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0083" y="5557850"/>
            <a:ext cx="6175392" cy="584775"/>
          </a:xfrm>
          <a:prstGeom prst="rect">
            <a:avLst/>
          </a:prstGeom>
        </p:spPr>
        <p:txBody>
          <a:bodyPr wrap="square">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a:t>
            </a:r>
            <a:r>
              <a:rPr lang="en-US" sz="3200" b="1" dirty="0" smtClean="0">
                <a:effectLst>
                  <a:outerShdw blurRad="38100" dist="38100" dir="2700000" algn="tl">
                    <a:srgbClr val="000000">
                      <a:alpha val="43137"/>
                    </a:srgbClr>
                  </a:outerShdw>
                </a:effectLst>
                <a:latin typeface="Arial Black" panose="020B0A04020102020204" pitchFamily="34" charset="0"/>
              </a:rPr>
              <a:t>S-28 (</a:t>
            </a:r>
            <a:r>
              <a:rPr lang="en-US" sz="3200" b="1" dirty="0">
                <a:effectLst>
                  <a:outerShdw blurRad="38100" dist="38100" dir="2700000" algn="tl">
                    <a:srgbClr val="000000">
                      <a:alpha val="43137"/>
                    </a:srgbClr>
                  </a:outerShdw>
                </a:effectLst>
                <a:latin typeface="Arial Black" panose="020B0A04020102020204" pitchFamily="34" charset="0"/>
              </a:rPr>
              <a:t>SS-133)</a:t>
            </a:r>
            <a:endParaRPr lang="en-US"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0083" y="337246"/>
            <a:ext cx="6175392" cy="4870841"/>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515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4121" y="5640591"/>
            <a:ext cx="6363635"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ROBALO (SS-273)</a:t>
            </a:r>
            <a:endParaRPr lang="en-US" sz="3200" b="1" dirty="0">
              <a:effectLst>
                <a:outerShdw blurRad="38100" dist="38100" dir="2700000" algn="tl">
                  <a:srgbClr val="000000">
                    <a:alpha val="43137"/>
                  </a:srgbClr>
                </a:outerShdw>
              </a:effectLst>
              <a:latin typeface="Arial Black" panose="020B0A04020102020204" pitchFamily="34"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94121" y="361148"/>
            <a:ext cx="6363635" cy="5109089"/>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40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70333" y="692983"/>
            <a:ext cx="6795918" cy="4488703"/>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70333" y="5996944"/>
            <a:ext cx="6795917"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a:t>
            </a:r>
            <a:r>
              <a:rPr lang="en-US" sz="3200" b="1" dirty="0" smtClean="0">
                <a:effectLst>
                  <a:outerShdw blurRad="38100" dist="38100" dir="2700000" algn="tl">
                    <a:srgbClr val="000000">
                      <a:alpha val="43137"/>
                    </a:srgbClr>
                  </a:outerShdw>
                </a:effectLst>
                <a:latin typeface="Arial Black" panose="020B0A04020102020204" pitchFamily="34" charset="0"/>
              </a:rPr>
              <a:t>GRUNION (</a:t>
            </a:r>
            <a:r>
              <a:rPr lang="en-US" sz="3200" b="1" dirty="0">
                <a:effectLst>
                  <a:outerShdw blurRad="38100" dist="38100" dir="2700000" algn="tl">
                    <a:srgbClr val="000000">
                      <a:alpha val="43137"/>
                    </a:srgbClr>
                  </a:outerShdw>
                </a:effectLst>
                <a:latin typeface="Arial Black" panose="020B0A04020102020204" pitchFamily="34" charset="0"/>
              </a:rPr>
              <a:t>SS-216)</a:t>
            </a:r>
            <a:endParaRPr lang="en-US" sz="3200" b="1"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230716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732" y="391458"/>
            <a:ext cx="4279295" cy="6157259"/>
          </a:xfrm>
          <a:prstGeom prst="rect">
            <a:avLst/>
          </a:prstGeom>
        </p:spPr>
      </p:pic>
    </p:spTree>
    <p:extLst>
      <p:ext uri="{BB962C8B-B14F-4D97-AF65-F5344CB8AC3E}">
        <p14:creationId xmlns:p14="http://schemas.microsoft.com/office/powerpoint/2010/main" val="27404713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581</TotalTime>
  <Words>387</Words>
  <Application>Microsoft Office PowerPoint</Application>
  <PresentationFormat>Custom</PresentationFormat>
  <Paragraphs>16</Paragraphs>
  <Slides>5</Slides>
  <Notes>5</Notes>
  <HiddenSlides>0</HiddenSlides>
  <MMClips>1</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Emmett</dc:creator>
  <cp:lastModifiedBy>dmarks@cox.net</cp:lastModifiedBy>
  <cp:revision>97</cp:revision>
  <cp:lastPrinted>2015-08-19T13:24:22Z</cp:lastPrinted>
  <dcterms:created xsi:type="dcterms:W3CDTF">2015-08-06T06:22:26Z</dcterms:created>
  <dcterms:modified xsi:type="dcterms:W3CDTF">2015-08-20T12:56:58Z</dcterms:modified>
</cp:coreProperties>
</file>