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64" r:id="rId3"/>
    <p:sldId id="257" r:id="rId4"/>
    <p:sldId id="258" r:id="rId5"/>
    <p:sldId id="263" r:id="rId6"/>
    <p:sldId id="265" r:id="rId7"/>
    <p:sldId id="266" r:id="rId8"/>
    <p:sldId id="267" r:id="rId9"/>
    <p:sldId id="261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5" autoAdjust="0"/>
    <p:restoredTop sz="79537" autoAdjust="0"/>
  </p:normalViewPr>
  <p:slideViewPr>
    <p:cSldViewPr snapToGrid="0" showGuides="1">
      <p:cViewPr>
        <p:scale>
          <a:sx n="80" d="100"/>
          <a:sy n="80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1" d="100"/>
          <a:sy n="61" d="100"/>
        </p:scale>
        <p:origin x="-2604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4090D6A3-63FF-4942-B39D-F804A487A66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91F3E087-B240-49B2-8DFC-A251B4B4B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3075" y="588963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4988" y="4349018"/>
            <a:ext cx="5852160" cy="4812806"/>
          </a:xfrm>
        </p:spPr>
        <p:txBody>
          <a:bodyPr/>
          <a:lstStyle/>
          <a:p>
            <a:pPr>
              <a:spcAft>
                <a:spcPts val="634"/>
              </a:spcAft>
            </a:pP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0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3938" y="398463"/>
            <a:ext cx="5407025" cy="3041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9076" y="3626604"/>
            <a:ext cx="6407913" cy="5067945"/>
          </a:xfrm>
        </p:spPr>
        <p:txBody>
          <a:bodyPr/>
          <a:lstStyle/>
          <a:p>
            <a:pPr>
              <a:spcAft>
                <a:spcPts val="634"/>
              </a:spcAft>
            </a:pPr>
            <a:r>
              <a:rPr lang="en-US" sz="2200" b="1" dirty="0"/>
              <a:t>On her eighth war patrol, </a:t>
            </a:r>
            <a:r>
              <a:rPr lang="en-US" sz="2200" b="1" i="1" dirty="0" smtClean="0">
                <a:solidFill>
                  <a:srgbClr val="FF0000"/>
                </a:solidFill>
              </a:rPr>
              <a:t>USS </a:t>
            </a:r>
            <a:r>
              <a:rPr lang="en-US" sz="2200" b="1" i="1" dirty="0">
                <a:solidFill>
                  <a:srgbClr val="FF0000"/>
                </a:solidFill>
              </a:rPr>
              <a:t>HERRING (</a:t>
            </a:r>
            <a:r>
              <a:rPr lang="en-US" sz="2200" b="1" i="1" dirty="0" smtClean="0">
                <a:solidFill>
                  <a:srgbClr val="FF0000"/>
                </a:solidFill>
              </a:rPr>
              <a:t>SS-233)</a:t>
            </a:r>
            <a:r>
              <a:rPr lang="en-US" sz="2200" b="1" dirty="0" smtClean="0"/>
              <a:t> </a:t>
            </a:r>
            <a:r>
              <a:rPr lang="en-US" sz="2200" b="1" dirty="0"/>
              <a:t>headed for the Kurile Islands patrol area. She later rendezvoused with </a:t>
            </a:r>
            <a:r>
              <a:rPr lang="en-US" sz="2200" b="1" i="1" dirty="0" smtClean="0"/>
              <a:t>BARB (SS-220)</a:t>
            </a:r>
            <a:r>
              <a:rPr lang="en-US" sz="2200" b="1" dirty="0" smtClean="0"/>
              <a:t> </a:t>
            </a:r>
            <a:r>
              <a:rPr lang="en-US" sz="2200" b="1" dirty="0"/>
              <a:t>and then was never heard from or seen again. Japanese records prove that she sank two merchant ships at anchor in </a:t>
            </a:r>
            <a:r>
              <a:rPr lang="en-US" sz="2200" b="1" dirty="0" err="1"/>
              <a:t>Matsuwa</a:t>
            </a:r>
            <a:r>
              <a:rPr lang="en-US" sz="2200" b="1" dirty="0"/>
              <a:t> Island on the morning of 1 June 1944. In a counter-attack, enemy shore batteries scored two direct hits on the submarine's conning tower and "bubbles covered an area about 5 meters wide, and heavy oil covered an area of approximately 15 miles</a:t>
            </a:r>
            <a:r>
              <a:rPr lang="en-US" sz="2200" b="1" dirty="0" smtClean="0"/>
              <a:t>." 83 Men Lost</a:t>
            </a:r>
            <a:r>
              <a:rPr lang="en-US" sz="2200" b="1" dirty="0"/>
              <a:t>. </a:t>
            </a:r>
            <a:r>
              <a:rPr lang="en-US" sz="2200" b="1" i="1" dirty="0" smtClean="0">
                <a:solidFill>
                  <a:srgbClr val="FF0000"/>
                </a:solidFill>
              </a:rPr>
              <a:t>(</a:t>
            </a:r>
            <a:r>
              <a:rPr lang="en-US" sz="2200" b="1" i="1" dirty="0">
                <a:solidFill>
                  <a:srgbClr val="FF0000"/>
                </a:solidFill>
              </a:rPr>
              <a:t>Bell &amp; slide)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0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19138"/>
            <a:ext cx="5564187" cy="3130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536" y="3890076"/>
            <a:ext cx="6455971" cy="4912961"/>
          </a:xfrm>
        </p:spPr>
        <p:txBody>
          <a:bodyPr/>
          <a:lstStyle/>
          <a:p>
            <a:pPr defTabSz="966511">
              <a:defRPr/>
            </a:pPr>
            <a:r>
              <a:rPr lang="en-US" sz="2200" b="1" dirty="0" smtClean="0"/>
              <a:t>Shortly </a:t>
            </a:r>
            <a:r>
              <a:rPr lang="en-US" sz="2200" b="1" dirty="0"/>
              <a:t>after noon on 12 June </a:t>
            </a:r>
            <a:r>
              <a:rPr lang="en-US" sz="2200" b="1" dirty="0" smtClean="0"/>
              <a:t>1943,</a:t>
            </a:r>
            <a:r>
              <a:rPr lang="en-US" sz="2200" b="1" i="1" dirty="0" smtClean="0">
                <a:solidFill>
                  <a:srgbClr val="FF0000"/>
                </a:solidFill>
              </a:rPr>
              <a:t> </a:t>
            </a:r>
            <a:r>
              <a:rPr lang="en-US" sz="2200" b="1" i="1" dirty="0">
                <a:solidFill>
                  <a:srgbClr val="FF0000"/>
                </a:solidFill>
              </a:rPr>
              <a:t>USS R-12 (SS-89)</a:t>
            </a:r>
            <a:r>
              <a:rPr lang="en-US" sz="2200" b="1" dirty="0" smtClean="0"/>
              <a:t>, </a:t>
            </a:r>
            <a:r>
              <a:rPr lang="en-US" sz="2200" b="1" dirty="0"/>
              <a:t>while underway to conduct a torpedo practice approach, sounded her last diving alarm. As she completed preparations to dive, the forward battery compartment began to flood. The collision alarm was sounded and a report was made that the forward battery compartment was flooding. Orders were given to blow main ballast, but the sea was faster. In about 15 seconds, </a:t>
            </a:r>
            <a:r>
              <a:rPr lang="en-US" sz="2200" b="1" i="1" dirty="0"/>
              <a:t>R-12</a:t>
            </a:r>
            <a:r>
              <a:rPr lang="en-US" sz="2200" b="1" dirty="0"/>
              <a:t> was lost. The commanding officer, two other officers, and three enlisted men were swept from the bridge as the boat sank and were rescued. 42 </a:t>
            </a:r>
            <a:r>
              <a:rPr lang="en-US" sz="2200" b="1" dirty="0" smtClean="0"/>
              <a:t>Men Lost. </a:t>
            </a:r>
            <a:r>
              <a:rPr lang="en-US" sz="2200" b="1" i="1" dirty="0">
                <a:solidFill>
                  <a:srgbClr val="FF0000"/>
                </a:solidFill>
              </a:rPr>
              <a:t>(Bell &amp; slide)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719138"/>
            <a:ext cx="5883275" cy="3309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1" y="4076054"/>
            <a:ext cx="5852160" cy="4897465"/>
          </a:xfrm>
        </p:spPr>
        <p:txBody>
          <a:bodyPr/>
          <a:lstStyle/>
          <a:p>
            <a:r>
              <a:rPr lang="en-US" sz="2200" b="1" dirty="0" smtClean="0"/>
              <a:t>Japanese </a:t>
            </a:r>
            <a:r>
              <a:rPr lang="en-US" sz="2200" b="1" dirty="0"/>
              <a:t>antisubmarine records available after the war revealed that </a:t>
            </a:r>
            <a:r>
              <a:rPr lang="en-US" sz="2200" b="1" i="1" dirty="0">
                <a:solidFill>
                  <a:srgbClr val="FF0000"/>
                </a:solidFill>
              </a:rPr>
              <a:t>USS GOLET (SS-361)</a:t>
            </a:r>
            <a:r>
              <a:rPr lang="en-US" sz="2200" b="1" dirty="0" smtClean="0"/>
              <a:t> </a:t>
            </a:r>
            <a:r>
              <a:rPr lang="en-US" sz="2200" b="1" dirty="0"/>
              <a:t>was the probable victim of a Japanese antisubmarine attack made 14 June 1944. These records mention that the attack brought up corks, rafts, and other debris and a heavy pool of oil, all evidence of the sinking of a submarine. </a:t>
            </a:r>
            <a:r>
              <a:rPr lang="en-US" sz="2200" b="1" dirty="0" smtClean="0"/>
              <a:t>82 Men Lost. </a:t>
            </a:r>
            <a:r>
              <a:rPr lang="en-US" sz="2200" b="1" i="1" dirty="0">
                <a:solidFill>
                  <a:srgbClr val="FF0000"/>
                </a:solidFill>
              </a:rPr>
              <a:t>(Bell &amp; slide)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546100"/>
            <a:ext cx="4494213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535" y="3115159"/>
            <a:ext cx="6471991" cy="5749872"/>
          </a:xfrm>
        </p:spPr>
        <p:txBody>
          <a:bodyPr/>
          <a:lstStyle/>
          <a:p>
            <a:r>
              <a:rPr lang="en-US" sz="2200" b="1" dirty="0"/>
              <a:t>While operating in a wolf pack, </a:t>
            </a:r>
            <a:r>
              <a:rPr lang="en-US" sz="2200" b="1" i="1" dirty="0">
                <a:solidFill>
                  <a:srgbClr val="FF0000"/>
                </a:solidFill>
              </a:rPr>
              <a:t>USS BONEFISH (SS-223)</a:t>
            </a:r>
            <a:r>
              <a:rPr lang="en-US" sz="2200" b="1" dirty="0"/>
              <a:t> requested and received permission to conduct a daylight submerged patrol of Toyama Wan, a bay farther up the </a:t>
            </a:r>
            <a:r>
              <a:rPr lang="en-US" sz="2200" b="1" dirty="0" err="1"/>
              <a:t>Honshū</a:t>
            </a:r>
            <a:r>
              <a:rPr lang="en-US" sz="2200" b="1" dirty="0"/>
              <a:t> coast. The boats were equipped with new mine detecting equipment. The attack group was to depart the Sea of Japan via La Perouse Strait on the night of 24 June. </a:t>
            </a:r>
            <a:r>
              <a:rPr lang="en-US" sz="2200" b="1" i="1" dirty="0" smtClean="0"/>
              <a:t>BONEFISH</a:t>
            </a:r>
            <a:r>
              <a:rPr lang="en-US" sz="2200" b="1" dirty="0" smtClean="0"/>
              <a:t> </a:t>
            </a:r>
            <a:r>
              <a:rPr lang="en-US" sz="2200" b="1" dirty="0"/>
              <a:t>did not make the scheduled pre-transit rendezvous. Japanese records reveal that a 5,488 ton cargo ship was torpedoed and sunk in Toyama Wan on 19 June and that an ensuing severe counterattack by Japanese escorts brought debris and a major oil slick to the water's surface. There can be little doubt that </a:t>
            </a:r>
            <a:r>
              <a:rPr lang="en-US" sz="2200" b="1" i="1" dirty="0" smtClean="0"/>
              <a:t>BONEFISH</a:t>
            </a:r>
            <a:r>
              <a:rPr lang="en-US" sz="2200" b="1" dirty="0" smtClean="0"/>
              <a:t> </a:t>
            </a:r>
            <a:r>
              <a:rPr lang="en-US" sz="2200" b="1" dirty="0"/>
              <a:t>was sunk in this action</a:t>
            </a:r>
            <a:r>
              <a:rPr lang="en-US" sz="2200" b="1" dirty="0" smtClean="0"/>
              <a:t>. 85 Men Lost. </a:t>
            </a:r>
            <a:r>
              <a:rPr lang="en-US" sz="2200" b="1" dirty="0">
                <a:solidFill>
                  <a:srgbClr val="FF0000"/>
                </a:solidFill>
              </a:rPr>
              <a:t>(Bell &amp; slide)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546100"/>
            <a:ext cx="4494213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535" y="3115159"/>
            <a:ext cx="6471991" cy="5346916"/>
          </a:xfrm>
        </p:spPr>
        <p:txBody>
          <a:bodyPr/>
          <a:lstStyle/>
          <a:p>
            <a:r>
              <a:rPr lang="en-US" sz="2200" b="1" dirty="0"/>
              <a:t>On 12 June, 1942, a little over a week after the beginning of the war in the Aleutians, </a:t>
            </a:r>
            <a:r>
              <a:rPr lang="en-US" sz="2200" b="1" i="1" dirty="0">
                <a:solidFill>
                  <a:srgbClr val="FF0000"/>
                </a:solidFill>
              </a:rPr>
              <a:t>USS S-27 (SS-132</a:t>
            </a:r>
            <a:r>
              <a:rPr lang="en-US" sz="2200" b="1" i="1" dirty="0" smtClean="0">
                <a:solidFill>
                  <a:srgbClr val="FF0000"/>
                </a:solidFill>
              </a:rPr>
              <a:t>)</a:t>
            </a:r>
            <a:r>
              <a:rPr lang="en-US" sz="2200" b="1" dirty="0"/>
              <a:t> pulled into Dutch Harbor, took on provisions, refueled, and then headed west with orders to patrol in the </a:t>
            </a:r>
            <a:r>
              <a:rPr lang="en-US" sz="2200" b="1" dirty="0" err="1"/>
              <a:t>Kuluk</a:t>
            </a:r>
            <a:r>
              <a:rPr lang="en-US" sz="2200" b="1" dirty="0"/>
              <a:t> Bay area. Soon after 00:43 on 19 June, breakers were sighted about 25 </a:t>
            </a:r>
            <a:r>
              <a:rPr lang="en-US" sz="2200" b="1" dirty="0" smtClean="0"/>
              <a:t>yards </a:t>
            </a:r>
            <a:r>
              <a:rPr lang="en-US" sz="2200" b="1" dirty="0"/>
              <a:t>forward of the </a:t>
            </a:r>
            <a:r>
              <a:rPr lang="en-US" sz="2200" b="1" dirty="0" smtClean="0"/>
              <a:t>bow </a:t>
            </a:r>
            <a:r>
              <a:rPr lang="en-US" sz="2200" b="1" dirty="0"/>
              <a:t>in fog off St. </a:t>
            </a:r>
            <a:r>
              <a:rPr lang="en-US" sz="2200" b="1" dirty="0" err="1"/>
              <a:t>Makarius</a:t>
            </a:r>
            <a:r>
              <a:rPr lang="en-US" sz="2200" b="1" dirty="0"/>
              <a:t> Point in the </a:t>
            </a:r>
            <a:r>
              <a:rPr lang="en-US" sz="2200" b="1" dirty="0" smtClean="0"/>
              <a:t>Aleutians. </a:t>
            </a:r>
            <a:r>
              <a:rPr lang="en-US" sz="2200" b="1" dirty="0"/>
              <a:t>"Back emergency" orders were given. Seconds later, she grounded on rocks off St. </a:t>
            </a:r>
            <a:r>
              <a:rPr lang="en-US" sz="2200" b="1" dirty="0" err="1" smtClean="0"/>
              <a:t>Makarius</a:t>
            </a:r>
            <a:r>
              <a:rPr lang="en-US" sz="2200" b="1" dirty="0" smtClean="0"/>
              <a:t>. Wave </a:t>
            </a:r>
            <a:r>
              <a:rPr lang="en-US" sz="2200" b="1" dirty="0"/>
              <a:t>action broke up the </a:t>
            </a:r>
            <a:r>
              <a:rPr lang="en-US" sz="2200" b="1" dirty="0" smtClean="0"/>
              <a:t>hull. No Men Lost. </a:t>
            </a:r>
            <a:r>
              <a:rPr lang="en-US" sz="2200" b="1" dirty="0" smtClean="0">
                <a:solidFill>
                  <a:srgbClr val="FF0000"/>
                </a:solidFill>
              </a:rPr>
              <a:t>(</a:t>
            </a:r>
            <a:r>
              <a:rPr lang="en-US" sz="2200" b="1" dirty="0">
                <a:solidFill>
                  <a:srgbClr val="FF0000"/>
                </a:solidFill>
              </a:rPr>
              <a:t>Bell &amp;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546100"/>
            <a:ext cx="4494213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535" y="3115159"/>
            <a:ext cx="6471991" cy="5610387"/>
          </a:xfrm>
        </p:spPr>
        <p:txBody>
          <a:bodyPr/>
          <a:lstStyle/>
          <a:p>
            <a:r>
              <a:rPr lang="en-US" sz="2200" b="1" dirty="0"/>
              <a:t>While conducting test dives off Portsmouth, NH with sister ships O-6 and O-10, </a:t>
            </a:r>
            <a:r>
              <a:rPr lang="en-US" sz="2200" b="1" i="1" dirty="0">
                <a:solidFill>
                  <a:srgbClr val="FF0000"/>
                </a:solidFill>
              </a:rPr>
              <a:t>USS O-9 (SS-70)</a:t>
            </a:r>
          </a:p>
          <a:p>
            <a:r>
              <a:rPr lang="en-US" sz="2200" b="1" dirty="0" smtClean="0"/>
              <a:t>failed </a:t>
            </a:r>
            <a:r>
              <a:rPr lang="en-US" sz="2200" b="1" dirty="0"/>
              <a:t>to surface. Flooding, which led to exceeding test depth caused the hull to crush. The actual hull location was located - but remains a secret - in 1997</a:t>
            </a:r>
            <a:r>
              <a:rPr lang="en-US" sz="2200" b="1" dirty="0" smtClean="0"/>
              <a:t>. 33 </a:t>
            </a:r>
            <a:r>
              <a:rPr lang="en-US" sz="2200" b="1" dirty="0"/>
              <a:t>Men </a:t>
            </a:r>
            <a:r>
              <a:rPr lang="en-US" sz="2200" b="1" dirty="0" smtClean="0"/>
              <a:t>Lost. </a:t>
            </a:r>
            <a:r>
              <a:rPr lang="en-US" sz="2200" b="1" dirty="0" smtClean="0">
                <a:solidFill>
                  <a:srgbClr val="FF0000"/>
                </a:solidFill>
              </a:rPr>
              <a:t>(</a:t>
            </a:r>
            <a:r>
              <a:rPr lang="en-US" sz="2200" b="1" dirty="0">
                <a:solidFill>
                  <a:srgbClr val="FF0000"/>
                </a:solidFill>
              </a:rPr>
              <a:t>Bell &amp;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7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7325" y="546100"/>
            <a:ext cx="4494213" cy="2528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535" y="3115159"/>
            <a:ext cx="6471991" cy="5455404"/>
          </a:xfrm>
        </p:spPr>
        <p:txBody>
          <a:bodyPr/>
          <a:lstStyle/>
          <a:p>
            <a:r>
              <a:rPr lang="en-US" sz="2200" b="1" dirty="0" smtClean="0"/>
              <a:t>On </a:t>
            </a:r>
            <a:r>
              <a:rPr lang="en-US" sz="2200" b="1" dirty="0"/>
              <a:t>27 May</a:t>
            </a:r>
            <a:r>
              <a:rPr lang="en-US" sz="2200" b="1" dirty="0" smtClean="0"/>
              <a:t>, 1943 </a:t>
            </a:r>
            <a:r>
              <a:rPr lang="en-US" sz="2200" b="1" i="1" dirty="0">
                <a:solidFill>
                  <a:srgbClr val="FF0000"/>
                </a:solidFill>
              </a:rPr>
              <a:t>USS RUNNER (</a:t>
            </a:r>
            <a:r>
              <a:rPr lang="en-US" sz="2200" b="1" i="1" dirty="0" smtClean="0">
                <a:solidFill>
                  <a:srgbClr val="FF0000"/>
                </a:solidFill>
              </a:rPr>
              <a:t>SS-275)</a:t>
            </a:r>
            <a:r>
              <a:rPr lang="en-US" sz="2200" b="1" dirty="0" smtClean="0"/>
              <a:t> </a:t>
            </a:r>
            <a:r>
              <a:rPr lang="en-US" sz="2200" b="1" dirty="0"/>
              <a:t>departed Midway for the Kuril Islands chain and waters off northern Japan. No report was heard from her after her departure. </a:t>
            </a:r>
            <a:r>
              <a:rPr lang="en-US" sz="2200" b="1" i="1" dirty="0" smtClean="0"/>
              <a:t>RUNNER</a:t>
            </a:r>
            <a:r>
              <a:rPr lang="en-US" sz="2200" b="1" dirty="0" smtClean="0"/>
              <a:t> </a:t>
            </a:r>
            <a:r>
              <a:rPr lang="en-US" sz="2200" b="1" dirty="0"/>
              <a:t>was declared overdue and presumed lost in July 1943. 78 men </a:t>
            </a:r>
            <a:r>
              <a:rPr lang="en-US" sz="2200" b="1" dirty="0" smtClean="0"/>
              <a:t>lost. </a:t>
            </a:r>
            <a:r>
              <a:rPr lang="en-US" sz="2200" b="1" dirty="0" smtClean="0">
                <a:solidFill>
                  <a:srgbClr val="FF0000"/>
                </a:solidFill>
              </a:rPr>
              <a:t>(</a:t>
            </a:r>
            <a:r>
              <a:rPr lang="en-US" sz="2200" b="1" dirty="0">
                <a:solidFill>
                  <a:srgbClr val="FF0000"/>
                </a:solidFill>
              </a:rPr>
              <a:t>Bell &amp;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7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dirty="0"/>
              <a:t>And we should remember those sub sailors whose boats may have survived but who themselves departed on Eternal Patrol. Sailors, rest </a:t>
            </a:r>
            <a:r>
              <a:rPr lang="en-US" sz="2200" b="1" dirty="0" smtClean="0"/>
              <a:t>your </a:t>
            </a:r>
            <a:r>
              <a:rPr lang="en-US" sz="2200" b="1" dirty="0"/>
              <a:t>oars. </a:t>
            </a:r>
            <a:r>
              <a:rPr lang="en-US" sz="2200" b="1" i="1" dirty="0">
                <a:solidFill>
                  <a:srgbClr val="FF0000"/>
                </a:solidFill>
              </a:rPr>
              <a:t>(Bell)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087-B240-49B2-8DFC-A251B4B4BE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1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039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2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0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4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1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61" y="180010"/>
            <a:ext cx="704012" cy="476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1" y="4999583"/>
            <a:ext cx="1827126" cy="17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0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6BB9CB-09C4-4235-AB8A-A93CA6426115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B8A2-9B90-4607-A49A-6EAA088C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1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4235" y="598656"/>
            <a:ext cx="7424725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TOLLING</a:t>
            </a:r>
          </a:p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THE</a:t>
            </a:r>
          </a:p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BOATS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JUNE</a:t>
            </a:r>
            <a:endParaRPr lang="en-US" sz="4800" dirty="0"/>
          </a:p>
        </p:txBody>
      </p:sp>
      <p:pic>
        <p:nvPicPr>
          <p:cNvPr id="3" name="eternalfath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0322" y="6446322"/>
            <a:ext cx="411678" cy="4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8953" y="5557850"/>
            <a:ext cx="6258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HERRING (SS-233)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178" y="440948"/>
            <a:ext cx="7726720" cy="4301207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3973" y="5640591"/>
            <a:ext cx="647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R-12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SS-89)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7100" y="298579"/>
            <a:ext cx="5565795" cy="497369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3984" y="488637"/>
            <a:ext cx="6124647" cy="490528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2577" y="5996944"/>
            <a:ext cx="680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GOLET (SS-361)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9492" y="829521"/>
            <a:ext cx="6669308" cy="475188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4827" y="5996941"/>
            <a:ext cx="676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BONEFISH (SS-223)</a:t>
            </a:r>
          </a:p>
        </p:txBody>
      </p:sp>
    </p:spTree>
    <p:extLst>
      <p:ext uri="{BB962C8B-B14F-4D97-AF65-F5344CB8AC3E}">
        <p14:creationId xmlns:p14="http://schemas.microsoft.com/office/powerpoint/2010/main" val="37386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776" y="829521"/>
            <a:ext cx="5916740" cy="475188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4827" y="5996941"/>
            <a:ext cx="676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S-27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SS-132)</a:t>
            </a:r>
          </a:p>
        </p:txBody>
      </p:sp>
    </p:spTree>
    <p:extLst>
      <p:ext uri="{BB962C8B-B14F-4D97-AF65-F5344CB8AC3E}">
        <p14:creationId xmlns:p14="http://schemas.microsoft.com/office/powerpoint/2010/main" val="35186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9309" y="829521"/>
            <a:ext cx="6329673" cy="475188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4827" y="5996941"/>
            <a:ext cx="676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O-9 (SS-70)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1462" y="829521"/>
            <a:ext cx="6185366" cy="475188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4827" y="5996941"/>
            <a:ext cx="676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RUNNER (SS-275)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32" y="391458"/>
            <a:ext cx="4279295" cy="61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557</TotalTime>
  <Words>736</Words>
  <Application>Microsoft Office PowerPoint</Application>
  <PresentationFormat>Custom</PresentationFormat>
  <Paragraphs>29</Paragraphs>
  <Slides>9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Emmett</dc:creator>
  <cp:lastModifiedBy>dmarks@cox.net</cp:lastModifiedBy>
  <cp:revision>93</cp:revision>
  <cp:lastPrinted>2015-08-19T13:24:22Z</cp:lastPrinted>
  <dcterms:created xsi:type="dcterms:W3CDTF">2015-08-06T06:22:26Z</dcterms:created>
  <dcterms:modified xsi:type="dcterms:W3CDTF">2015-08-20T23:55:51Z</dcterms:modified>
</cp:coreProperties>
</file>