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2" r:id="rId2"/>
    <p:sldId id="264" r:id="rId3"/>
    <p:sldId id="257" r:id="rId4"/>
    <p:sldId id="258" r:id="rId5"/>
    <p:sldId id="263" r:id="rId6"/>
    <p:sldId id="261"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9537" autoAdjust="0"/>
  </p:normalViewPr>
  <p:slideViewPr>
    <p:cSldViewPr snapToGrid="0" showGuides="1">
      <p:cViewPr>
        <p:scale>
          <a:sx n="80" d="100"/>
          <a:sy n="80" d="100"/>
        </p:scale>
        <p:origin x="-318" y="204"/>
      </p:cViewPr>
      <p:guideLst>
        <p:guide orient="horz" pos="2160"/>
        <p:guide pos="3840"/>
      </p:guideLst>
    </p:cSldViewPr>
  </p:slideViewPr>
  <p:notesTextViewPr>
    <p:cViewPr>
      <p:scale>
        <a:sx n="1" d="1"/>
        <a:sy n="1" d="1"/>
      </p:scale>
      <p:origin x="0" y="0"/>
    </p:cViewPr>
  </p:notesTextViewPr>
  <p:notesViewPr>
    <p:cSldViewPr snapToGrid="0">
      <p:cViewPr>
        <p:scale>
          <a:sx n="61" d="100"/>
          <a:sy n="61" d="100"/>
        </p:scale>
        <p:origin x="-26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8/20/2015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579389"/>
          </a:xfrm>
        </p:spPr>
        <p:txBody>
          <a:bodyPr/>
          <a:lstStyle/>
          <a:p>
            <a:pPr>
              <a:spcAft>
                <a:spcPts val="634"/>
              </a:spcAft>
            </a:pPr>
            <a:r>
              <a:rPr lang="en-US" sz="2200" b="1" i="1" dirty="0">
                <a:solidFill>
                  <a:srgbClr val="FF0000"/>
                </a:solidFill>
              </a:rPr>
              <a:t>USS LAGARTO (SS-371</a:t>
            </a:r>
            <a:r>
              <a:rPr lang="en-US" sz="2200" b="1" i="1" dirty="0" smtClean="0">
                <a:solidFill>
                  <a:srgbClr val="FF0000"/>
                </a:solidFill>
              </a:rPr>
              <a:t>)</a:t>
            </a:r>
            <a:r>
              <a:rPr lang="en-US" sz="2200" b="1" dirty="0" smtClean="0"/>
              <a:t>, </a:t>
            </a:r>
            <a:r>
              <a:rPr lang="en-US" sz="2200" b="1" dirty="0"/>
              <a:t>along with the submarine </a:t>
            </a:r>
            <a:r>
              <a:rPr lang="en-US" sz="2200" b="1" i="1" dirty="0" smtClean="0"/>
              <a:t>BAYA</a:t>
            </a:r>
            <a:r>
              <a:rPr lang="en-US" sz="2200" b="1" dirty="0" smtClean="0"/>
              <a:t> </a:t>
            </a:r>
            <a:r>
              <a:rPr lang="en-US" sz="2200" b="1" dirty="0"/>
              <a:t>were engaged in heavy contact with enemy ships near the outer waters of the Gulf of Siam. At 15:00 on 3 May 1945, </a:t>
            </a:r>
            <a:r>
              <a:rPr lang="en-US" sz="2200" b="1" i="1" dirty="0" smtClean="0"/>
              <a:t>BAYA</a:t>
            </a:r>
            <a:r>
              <a:rPr lang="en-US" sz="2200" b="1" dirty="0" smtClean="0"/>
              <a:t> </a:t>
            </a:r>
            <a:r>
              <a:rPr lang="en-US" sz="2200" b="1" dirty="0"/>
              <a:t>sent the first “of numerous contact reports to </a:t>
            </a:r>
            <a:r>
              <a:rPr lang="en-US" sz="2200" b="1" i="1" dirty="0" smtClean="0"/>
              <a:t>LAGARTO</a:t>
            </a:r>
            <a:r>
              <a:rPr lang="en-US" sz="2200" b="1" dirty="0" smtClean="0"/>
              <a:t>.” </a:t>
            </a:r>
            <a:r>
              <a:rPr lang="en-US" sz="2200" b="1" dirty="0"/>
              <a:t>By 23:47, “having sent </a:t>
            </a:r>
            <a:r>
              <a:rPr lang="en-US" sz="2200" b="1" i="1" dirty="0" smtClean="0"/>
              <a:t>LAGARTO</a:t>
            </a:r>
            <a:r>
              <a:rPr lang="en-US" sz="2200" b="1" dirty="0" smtClean="0"/>
              <a:t> </a:t>
            </a:r>
            <a:r>
              <a:rPr lang="en-US" sz="2200" b="1" dirty="0"/>
              <a:t>contact reports almost half hourly with no receipt,” </a:t>
            </a:r>
            <a:r>
              <a:rPr lang="en-US" sz="2200" b="1" i="1" dirty="0" smtClean="0"/>
              <a:t>BAYA</a:t>
            </a:r>
            <a:r>
              <a:rPr lang="en-US" sz="2200" b="1" dirty="0" smtClean="0"/>
              <a:t> </a:t>
            </a:r>
            <a:r>
              <a:rPr lang="en-US" sz="2200" b="1" dirty="0"/>
              <a:t>decided to go it alone. Again, however, the Japanese escorts drove off </a:t>
            </a:r>
            <a:r>
              <a:rPr lang="en-US" sz="2200" b="1" i="1" dirty="0" smtClean="0"/>
              <a:t>BAYA</a:t>
            </a:r>
            <a:r>
              <a:rPr lang="en-US" sz="2200" b="1" dirty="0" smtClean="0"/>
              <a:t> </a:t>
            </a:r>
            <a:r>
              <a:rPr lang="en-US" sz="2200" b="1" dirty="0"/>
              <a:t>when she attacked during the mid watch on 4 May, again saving their charges from destruction. Post-war examination of Japanese records revealed the most likely reason for </a:t>
            </a:r>
            <a:r>
              <a:rPr lang="en-US" sz="2200" b="1" i="1" dirty="0" smtClean="0"/>
              <a:t>LAGARTO’s</a:t>
            </a:r>
            <a:r>
              <a:rPr lang="en-US" sz="2200" b="1" dirty="0" smtClean="0"/>
              <a:t> </a:t>
            </a:r>
            <a:r>
              <a:rPr lang="en-US" sz="2200" b="1" dirty="0"/>
              <a:t>silence. One of the two escorts made an attack on 3 May against a submerged submarine in 30 fathoms of water at </a:t>
            </a:r>
            <a:r>
              <a:rPr lang="en-US" sz="2200" b="1" i="1" dirty="0" smtClean="0"/>
              <a:t>LAGARTO's</a:t>
            </a:r>
            <a:r>
              <a:rPr lang="en-US" sz="2200" b="1" dirty="0" smtClean="0"/>
              <a:t> </a:t>
            </a:r>
            <a:r>
              <a:rPr lang="en-US" sz="2200" b="1" dirty="0"/>
              <a:t>probable position</a:t>
            </a:r>
            <a:r>
              <a:rPr lang="en-US" sz="2200" b="1" dirty="0" smtClean="0"/>
              <a:t>. 86 Men Lost</a:t>
            </a:r>
            <a:r>
              <a:rPr lang="en-US" sz="2200" b="1" dirty="0"/>
              <a:t>. </a:t>
            </a:r>
            <a:r>
              <a:rPr lang="en-US" sz="2200" b="1" i="1" dirty="0" smtClean="0">
                <a:solidFill>
                  <a:srgbClr val="FF0000"/>
                </a:solidFill>
              </a:rPr>
              <a:t>(</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i="1" dirty="0">
                <a:solidFill>
                  <a:srgbClr val="FF0000"/>
                </a:solidFill>
              </a:rPr>
              <a:t>USS </a:t>
            </a:r>
            <a:r>
              <a:rPr lang="en-US" sz="2200" b="1" i="1" dirty="0" smtClean="0">
                <a:solidFill>
                  <a:srgbClr val="FF0000"/>
                </a:solidFill>
              </a:rPr>
              <a:t>SCORPION </a:t>
            </a:r>
            <a:r>
              <a:rPr lang="en-US" sz="2200" b="1" i="1" dirty="0" smtClean="0">
                <a:solidFill>
                  <a:srgbClr val="FF0000"/>
                </a:solidFill>
              </a:rPr>
              <a:t>(</a:t>
            </a:r>
            <a:r>
              <a:rPr lang="en-US" sz="2200" b="1" i="1" dirty="0">
                <a:solidFill>
                  <a:srgbClr val="FF0000"/>
                </a:solidFill>
              </a:rPr>
              <a:t>SSN-589</a:t>
            </a:r>
            <a:r>
              <a:rPr lang="en-US" sz="2200" b="1" i="1" dirty="0" smtClean="0">
                <a:solidFill>
                  <a:srgbClr val="FF0000"/>
                </a:solidFill>
              </a:rPr>
              <a:t>) </a:t>
            </a:r>
            <a:r>
              <a:rPr lang="en-US" sz="2200" b="1" dirty="0"/>
              <a:t>began a Mediterranean cruise in February 1968. The following May, while homeward bound from that tour, she was lost with her entire crew of </a:t>
            </a:r>
            <a:r>
              <a:rPr lang="en-US" sz="2200" b="1" dirty="0" smtClean="0"/>
              <a:t>99 </a:t>
            </a:r>
            <a:r>
              <a:rPr lang="en-US" sz="2200" b="1" dirty="0"/>
              <a:t>some 400 miles southwest of the Azores. In late October 1968, her remains were found on the sea floor over 10,000 feet below the surface by a towed deep-submergence vehicle deployed from </a:t>
            </a:r>
            <a:r>
              <a:rPr lang="en-US" sz="2200" b="1" i="1" dirty="0"/>
              <a:t>USNS MIZAR </a:t>
            </a:r>
            <a:r>
              <a:rPr lang="en-US" sz="2200" b="1" dirty="0"/>
              <a:t>(T-AGOR-11). Photographs taken then and later showed that her hull had suffered fatal damage while she was running submerged and that even more severe damage occurred as she sank. The cause of the initial damage continues to generate controversy more than three decades </a:t>
            </a:r>
            <a:r>
              <a:rPr lang="en-US" sz="2200" b="1" dirty="0" smtClean="0"/>
              <a:t>later. 99 </a:t>
            </a:r>
            <a:r>
              <a:rPr lang="en-US" sz="2200" b="1" dirty="0"/>
              <a:t>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2583" y="719138"/>
            <a:ext cx="5885193" cy="3310421"/>
          </a:xfrm>
        </p:spPr>
      </p:sp>
      <p:sp>
        <p:nvSpPr>
          <p:cNvPr id="3" name="Notes Placeholder 2"/>
          <p:cNvSpPr>
            <a:spLocks noGrp="1"/>
          </p:cNvSpPr>
          <p:nvPr>
            <p:ph type="body" idx="1"/>
          </p:nvPr>
        </p:nvSpPr>
        <p:spPr>
          <a:xfrm>
            <a:off x="731521" y="4076054"/>
            <a:ext cx="5852160" cy="4897465"/>
          </a:xfrm>
        </p:spPr>
        <p:txBody>
          <a:bodyPr/>
          <a:lstStyle/>
          <a:p>
            <a:r>
              <a:rPr lang="en-US" sz="2200" b="1" dirty="0" smtClean="0"/>
              <a:t>Commissioned </a:t>
            </a:r>
            <a:r>
              <a:rPr lang="en-US" sz="2200" b="1" dirty="0"/>
              <a:t>in March 1939, </a:t>
            </a:r>
            <a:r>
              <a:rPr lang="en-US" sz="2200" b="1" i="1" dirty="0">
                <a:solidFill>
                  <a:srgbClr val="FF0000"/>
                </a:solidFill>
              </a:rPr>
              <a:t>USS SQUALUS (SS-192</a:t>
            </a:r>
            <a:r>
              <a:rPr lang="en-US" sz="2200" b="1" i="1" dirty="0" smtClean="0">
                <a:solidFill>
                  <a:srgbClr val="FF0000"/>
                </a:solidFill>
              </a:rPr>
              <a:t>) </a:t>
            </a:r>
            <a:r>
              <a:rPr lang="en-US" sz="2200" b="1" dirty="0" smtClean="0"/>
              <a:t>was </a:t>
            </a:r>
            <a:r>
              <a:rPr lang="en-US" sz="2200" b="1" dirty="0"/>
              <a:t>conducting test dives off the New Hampshire coast on 23 May when the main induction valve failed to close, flooding her aft compartments, and drowning 26 men</a:t>
            </a:r>
            <a:r>
              <a:rPr lang="en-US" sz="2200" b="1" dirty="0" smtClean="0"/>
              <a:t>. </a:t>
            </a:r>
            <a:r>
              <a:rPr lang="en-US" sz="2200" b="1" i="1" dirty="0"/>
              <a:t>SQUALUS</a:t>
            </a:r>
            <a:r>
              <a:rPr lang="en-US" sz="2200" b="1" dirty="0"/>
              <a:t> sank to the sea floor, over 200 feet below the surface. </a:t>
            </a:r>
            <a:r>
              <a:rPr lang="en-US" sz="2200" b="1" dirty="0" smtClean="0"/>
              <a:t>After </a:t>
            </a:r>
            <a:r>
              <a:rPr lang="en-US" sz="2200" b="1" dirty="0"/>
              <a:t>heroic exertions by Navy divers, led by Commander Charles B. </a:t>
            </a:r>
            <a:r>
              <a:rPr lang="en-US" sz="2200" b="1" dirty="0" err="1"/>
              <a:t>Momsen</a:t>
            </a:r>
            <a:r>
              <a:rPr lang="en-US" sz="2200" b="1" dirty="0"/>
              <a:t>, her 33 surviving crewmen were rescued on 24 and 25 May 1939. The submarine was salvaged in an equally dramatic effort during the Summer of 1939. Decommissioned, repaired and renamed SAILFISH, she was re-commissioned in May 1940</a:t>
            </a:r>
            <a:r>
              <a:rPr lang="en-US" sz="2200" b="1" dirty="0" smtClean="0"/>
              <a:t>. 26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6841" y="546100"/>
            <a:ext cx="4494508" cy="2528330"/>
          </a:xfrm>
        </p:spPr>
      </p:sp>
      <p:sp>
        <p:nvSpPr>
          <p:cNvPr id="3" name="Notes Placeholder 2"/>
          <p:cNvSpPr>
            <a:spLocks noGrp="1"/>
          </p:cNvSpPr>
          <p:nvPr>
            <p:ph type="body" idx="1"/>
          </p:nvPr>
        </p:nvSpPr>
        <p:spPr>
          <a:xfrm>
            <a:off x="432535" y="3115159"/>
            <a:ext cx="6471991" cy="5966848"/>
          </a:xfrm>
        </p:spPr>
        <p:txBody>
          <a:bodyPr/>
          <a:lstStyle/>
          <a:p>
            <a:r>
              <a:rPr lang="en-US" sz="2200" b="1" dirty="0"/>
              <a:t>On 28 May 1958, </a:t>
            </a:r>
            <a:r>
              <a:rPr lang="en-US" sz="2200" b="1" i="1" dirty="0" smtClean="0">
                <a:solidFill>
                  <a:srgbClr val="FF0000"/>
                </a:solidFill>
              </a:rPr>
              <a:t>USS </a:t>
            </a:r>
            <a:r>
              <a:rPr lang="en-US" sz="2200" b="1" i="1" dirty="0">
                <a:solidFill>
                  <a:srgbClr val="FF0000"/>
                </a:solidFill>
              </a:rPr>
              <a:t>STICKLEBACK (SS-415)</a:t>
            </a:r>
            <a:r>
              <a:rPr lang="en-US" sz="2200" b="1" dirty="0"/>
              <a:t> </a:t>
            </a:r>
            <a:r>
              <a:rPr lang="en-US" sz="2200" b="1" dirty="0" smtClean="0"/>
              <a:t>was </a:t>
            </a:r>
            <a:r>
              <a:rPr lang="en-US" sz="2200" b="1" dirty="0"/>
              <a:t>participating in an antisubmarine warfare exercise with a destroyer escort and torpedo retriever boat in the Hawaiian area. The exercises continued into the afternoon of the next day when the submarine completed a simulated torpedo run on the DE. As </a:t>
            </a:r>
            <a:r>
              <a:rPr lang="en-US" sz="2200" b="1" i="1" dirty="0" smtClean="0"/>
              <a:t>STICKLEBACK</a:t>
            </a:r>
            <a:r>
              <a:rPr lang="en-US" sz="2200" b="1" dirty="0" smtClean="0"/>
              <a:t> </a:t>
            </a:r>
            <a:r>
              <a:rPr lang="en-US" sz="2200" b="1" dirty="0"/>
              <a:t>was going to a safe depth, she lost power and broached approximately 200 yards ahead of the destroyer escort. </a:t>
            </a:r>
            <a:r>
              <a:rPr lang="en-US" sz="2200" b="1" i="1" dirty="0" smtClean="0"/>
              <a:t>SILVERSTEIN</a:t>
            </a:r>
            <a:r>
              <a:rPr lang="en-US" sz="2200" b="1" dirty="0" smtClean="0"/>
              <a:t> </a:t>
            </a:r>
            <a:r>
              <a:rPr lang="en-US" sz="2200" b="1" dirty="0"/>
              <a:t>backed full and put her rudder hard left in an effort to avoid a collision but holed the submarine on her port side. </a:t>
            </a:r>
            <a:r>
              <a:rPr lang="en-US" sz="2200" b="1" i="1" dirty="0" smtClean="0"/>
              <a:t>STICKLEBACK'S</a:t>
            </a:r>
            <a:r>
              <a:rPr lang="en-US" sz="2200" b="1" dirty="0" smtClean="0"/>
              <a:t> </a:t>
            </a:r>
            <a:r>
              <a:rPr lang="en-US" sz="2200" b="1" dirty="0"/>
              <a:t>crew was removed by the retriever </a:t>
            </a:r>
            <a:r>
              <a:rPr lang="en-US" sz="2200" b="1" dirty="0" smtClean="0"/>
              <a:t>boat. Ships attempted </a:t>
            </a:r>
            <a:r>
              <a:rPr lang="en-US" sz="2200" b="1" dirty="0"/>
              <a:t>to save the stricken submarine. The rescue ships put lines around her, but compartment after compartment flooded and, at 18:57 on 29 May 1958, </a:t>
            </a:r>
            <a:r>
              <a:rPr lang="en-US" sz="2200" b="1" i="1" dirty="0" smtClean="0"/>
              <a:t>STICKLEBACK</a:t>
            </a:r>
            <a:r>
              <a:rPr lang="en-US" sz="2200" b="1" dirty="0" smtClean="0"/>
              <a:t> </a:t>
            </a:r>
            <a:r>
              <a:rPr lang="en-US" sz="2200" b="1" dirty="0"/>
              <a:t>sank in 1,800 fathoms of water</a:t>
            </a:r>
            <a:r>
              <a:rPr lang="en-US" sz="2200" b="1" dirty="0" smtClean="0"/>
              <a:t>. No Men Lost.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a:t>
            </a:r>
            <a:r>
              <a:rPr lang="en-US" sz="2200" b="1" dirty="0"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8/20/2015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MAY</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8953" y="5557850"/>
            <a:ext cx="6258296" cy="584775"/>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LAGARTO (</a:t>
            </a:r>
            <a:r>
              <a:rPr lang="en-US" sz="3200" b="1" dirty="0">
                <a:effectLst>
                  <a:outerShdw blurRad="38100" dist="38100" dir="2700000" algn="tl">
                    <a:srgbClr val="000000">
                      <a:alpha val="43137"/>
                    </a:srgbClr>
                  </a:outerShdw>
                </a:effectLst>
                <a:latin typeface="Arial Black" panose="020B0A04020102020204" pitchFamily="34" charset="0"/>
              </a:rPr>
              <a:t>SS-371)</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81706" y="481331"/>
            <a:ext cx="5913910" cy="475510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3973" y="5640591"/>
            <a:ext cx="647205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SCORPION (</a:t>
            </a:r>
            <a:r>
              <a:rPr lang="en-US" sz="3200" b="1" dirty="0">
                <a:effectLst>
                  <a:outerShdw blurRad="38100" dist="38100" dir="2700000" algn="tl">
                    <a:srgbClr val="000000">
                      <a:alpha val="43137"/>
                    </a:srgbClr>
                  </a:outerShdw>
                </a:effectLst>
                <a:latin typeface="Arial Black" panose="020B0A04020102020204" pitchFamily="34" charset="0"/>
              </a:rPr>
              <a:t>SSN-589)</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1804" y="298579"/>
            <a:ext cx="6196388" cy="497369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3984" y="455736"/>
            <a:ext cx="6124647" cy="4971088"/>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2577" y="5996944"/>
            <a:ext cx="680456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SQUALUS (</a:t>
            </a:r>
            <a:r>
              <a:rPr lang="en-US" sz="3200" b="1" dirty="0">
                <a:effectLst>
                  <a:outerShdw blurRad="38100" dist="38100" dir="2700000" algn="tl">
                    <a:srgbClr val="000000">
                      <a:alpha val="43137"/>
                    </a:srgbClr>
                  </a:outerShdw>
                </a:effectLst>
                <a:latin typeface="Arial Black" panose="020B0A04020102020204" pitchFamily="34" charset="0"/>
              </a:rPr>
              <a:t>SS-192)</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6466" y="451262"/>
            <a:ext cx="6125659" cy="512105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84827" y="5996941"/>
            <a:ext cx="6768935"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STICKLEBACK (</a:t>
            </a:r>
            <a:r>
              <a:rPr lang="en-US" sz="3200" b="1" dirty="0" smtClean="0">
                <a:effectLst>
                  <a:outerShdw blurRad="38100" dist="38100" dir="2700000" algn="tl">
                    <a:srgbClr val="000000">
                      <a:alpha val="43137"/>
                    </a:srgbClr>
                  </a:outerShdw>
                </a:effectLst>
                <a:latin typeface="Arial Black" panose="020B0A04020102020204" pitchFamily="34" charset="0"/>
              </a:rPr>
              <a:t>SS-415)</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501</TotalTime>
  <Words>609</Words>
  <Application>Microsoft Office PowerPoint</Application>
  <PresentationFormat>Custom</PresentationFormat>
  <Paragraphs>19</Paragraphs>
  <Slides>6</Slides>
  <Notes>6</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dmarks@cox.net</cp:lastModifiedBy>
  <cp:revision>86</cp:revision>
  <cp:lastPrinted>2015-08-19T13:24:22Z</cp:lastPrinted>
  <dcterms:created xsi:type="dcterms:W3CDTF">2015-08-06T06:22:26Z</dcterms:created>
  <dcterms:modified xsi:type="dcterms:W3CDTF">2015-08-20T23:50:46Z</dcterms:modified>
</cp:coreProperties>
</file>