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4" r:id="rId3"/>
    <p:sldId id="257" r:id="rId4"/>
    <p:sldId id="258" r:id="rId5"/>
    <p:sldId id="263" r:id="rId6"/>
    <p:sldId id="265" r:id="rId7"/>
    <p:sldId id="261"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537" autoAdjust="0"/>
  </p:normalViewPr>
  <p:slideViewPr>
    <p:cSldViewPr snapToGrid="0" showGuides="1">
      <p:cViewPr varScale="1">
        <p:scale>
          <a:sx n="58" d="100"/>
          <a:sy n="58" d="100"/>
        </p:scale>
        <p:origin x="1206" y="72"/>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9/9/2020</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579389"/>
          </a:xfrm>
        </p:spPr>
        <p:txBody>
          <a:bodyPr/>
          <a:lstStyle/>
          <a:p>
            <a:pPr>
              <a:spcAft>
                <a:spcPts val="634"/>
              </a:spcAft>
            </a:pPr>
            <a:r>
              <a:rPr lang="en-US" sz="2200" b="1" i="1" dirty="0">
                <a:solidFill>
                  <a:srgbClr val="FF0000"/>
                </a:solidFill>
              </a:rPr>
              <a:t>USS PICKEREL (SS-177</a:t>
            </a:r>
            <a:r>
              <a:rPr lang="en-US" sz="2200" b="1" i="1" dirty="0" smtClean="0">
                <a:solidFill>
                  <a:srgbClr val="FF0000"/>
                </a:solidFill>
              </a:rPr>
              <a:t>)</a:t>
            </a:r>
            <a:r>
              <a:rPr lang="en-US" sz="2200" b="1" dirty="0"/>
              <a:t> </a:t>
            </a:r>
            <a:r>
              <a:rPr lang="en-US" sz="2200" b="1" dirty="0" smtClean="0"/>
              <a:t>was lost </a:t>
            </a:r>
            <a:r>
              <a:rPr lang="en-US" sz="2200" b="1" dirty="0"/>
              <a:t>while on her 7th war patrol. She was lost off </a:t>
            </a:r>
            <a:r>
              <a:rPr lang="en-US" sz="2200" b="1" dirty="0" err="1"/>
              <a:t>Honshū</a:t>
            </a:r>
            <a:r>
              <a:rPr lang="en-US" sz="2200" b="1" dirty="0"/>
              <a:t>. The exact cause of her loss has never been determined, but her OP area contained numerous </a:t>
            </a:r>
            <a:r>
              <a:rPr lang="en-US" sz="2200" b="1" dirty="0" smtClean="0"/>
              <a:t>minefields. 74 Men Lost</a:t>
            </a:r>
            <a:r>
              <a:rPr lang="en-US" sz="2200" b="1" dirty="0"/>
              <a:t>. </a:t>
            </a:r>
            <a:r>
              <a:rPr lang="en-US" sz="2200" b="1" i="1" dirty="0" smtClean="0">
                <a:solidFill>
                  <a:srgbClr val="FF0000"/>
                </a:solidFill>
              </a:rPr>
              <a:t>(</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i="1" dirty="0">
                <a:solidFill>
                  <a:srgbClr val="FF0000"/>
                </a:solidFill>
              </a:rPr>
              <a:t>USS </a:t>
            </a:r>
            <a:r>
              <a:rPr lang="en-US" sz="2200" b="1" i="1" dirty="0" smtClean="0">
                <a:solidFill>
                  <a:srgbClr val="FF0000"/>
                </a:solidFill>
              </a:rPr>
              <a:t>SNOOK </a:t>
            </a:r>
            <a:r>
              <a:rPr lang="en-US" sz="2200" b="1" i="1" dirty="0">
                <a:solidFill>
                  <a:srgbClr val="FF0000"/>
                </a:solidFill>
              </a:rPr>
              <a:t>(SS-279</a:t>
            </a:r>
            <a:r>
              <a:rPr lang="en-US" sz="2200" b="1" i="1" dirty="0" smtClean="0">
                <a:solidFill>
                  <a:srgbClr val="FF0000"/>
                </a:solidFill>
              </a:rPr>
              <a:t>) </a:t>
            </a:r>
            <a:r>
              <a:rPr lang="en-US" sz="2200" b="1" dirty="0"/>
              <a:t>was lost while conducting her ninth war patrol, in the South China Sea and Luzon Strait. It is believed that she was sunk by </a:t>
            </a:r>
            <a:r>
              <a:rPr lang="en-US" sz="2200" b="1" dirty="0" err="1"/>
              <a:t>kaibokans</a:t>
            </a:r>
            <a:r>
              <a:rPr lang="en-US" sz="2200" b="1" dirty="0"/>
              <a:t> </a:t>
            </a:r>
            <a:r>
              <a:rPr lang="en-US" sz="2200" b="1" i="1" dirty="0" smtClean="0"/>
              <a:t>OKINAWA</a:t>
            </a:r>
            <a:r>
              <a:rPr lang="en-US" sz="2200" b="1" dirty="0" smtClean="0"/>
              <a:t>, </a:t>
            </a:r>
            <a:r>
              <a:rPr lang="en-US" sz="2200" b="1" i="1" dirty="0"/>
              <a:t>CD-8</a:t>
            </a:r>
            <a:r>
              <a:rPr lang="en-US" sz="2200" b="1" dirty="0"/>
              <a:t>, </a:t>
            </a:r>
            <a:r>
              <a:rPr lang="en-US" sz="2200" b="1" i="1" dirty="0"/>
              <a:t>CD-32</a:t>
            </a:r>
            <a:r>
              <a:rPr lang="en-US" sz="2200" b="1" dirty="0"/>
              <a:t> and </a:t>
            </a:r>
            <a:r>
              <a:rPr lang="en-US" sz="2200" b="1" i="1" dirty="0"/>
              <a:t>CD-52</a:t>
            </a:r>
            <a:r>
              <a:rPr lang="en-US" sz="2200" b="1" dirty="0" smtClean="0"/>
              <a:t>. It </a:t>
            </a:r>
            <a:r>
              <a:rPr lang="en-US" sz="2200" b="1" dirty="0"/>
              <a:t>has also been suggested that </a:t>
            </a:r>
            <a:r>
              <a:rPr lang="en-US" sz="2200" b="1" i="1" dirty="0" smtClean="0"/>
              <a:t>SNOOK</a:t>
            </a:r>
            <a:r>
              <a:rPr lang="en-US" sz="2200" b="1" dirty="0" smtClean="0"/>
              <a:t> </a:t>
            </a:r>
            <a:r>
              <a:rPr lang="en-US" sz="2200" b="1" dirty="0"/>
              <a:t>may have been lost due to one of five Japanese submarines were which also lost in April–May 1945. One candidate is Japanese submarine </a:t>
            </a:r>
            <a:r>
              <a:rPr lang="en-US" sz="2200" b="1" i="1" dirty="0"/>
              <a:t>I-56</a:t>
            </a:r>
            <a:r>
              <a:rPr lang="en-US" sz="2200" b="1" dirty="0" smtClean="0"/>
              <a:t>. 84 </a:t>
            </a:r>
            <a:r>
              <a:rPr lang="en-US" sz="2200" b="1" dirty="0"/>
              <a:t>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It is believed a brazed pipe-joint </a:t>
            </a:r>
            <a:r>
              <a:rPr lang="en-US" sz="2200" b="1" dirty="0" smtClean="0"/>
              <a:t>ruptured </a:t>
            </a:r>
            <a:r>
              <a:rPr lang="en-US" sz="2200" b="1" dirty="0"/>
              <a:t>in the </a:t>
            </a:r>
            <a:r>
              <a:rPr lang="en-US" sz="2200" b="1" i="1" dirty="0" smtClean="0">
                <a:solidFill>
                  <a:srgbClr val="FF0000"/>
                </a:solidFill>
              </a:rPr>
              <a:t>USS THRESHER </a:t>
            </a:r>
            <a:r>
              <a:rPr lang="en-US" sz="2200" b="1" i="1" dirty="0">
                <a:solidFill>
                  <a:srgbClr val="FF0000"/>
                </a:solidFill>
              </a:rPr>
              <a:t>(SSN-593</a:t>
            </a:r>
            <a:r>
              <a:rPr lang="en-US" sz="2200" b="1" i="1" dirty="0" smtClean="0">
                <a:solidFill>
                  <a:srgbClr val="FF0000"/>
                </a:solidFill>
              </a:rPr>
              <a:t>) </a:t>
            </a:r>
            <a:r>
              <a:rPr lang="en-US" sz="2200" b="1" dirty="0" smtClean="0"/>
              <a:t>engine </a:t>
            </a:r>
            <a:r>
              <a:rPr lang="en-US" sz="2200" b="1" dirty="0"/>
              <a:t>room. The crew would have attempted to stop the leak; at the same time, the engine room would be filling with a cloud of mist. Water leaking from the broken pipe most likely causes short circuits leading to an automatic shutdown of the ship's reactor, causing a loss of propulsion. Procedures at the time would have shutdown steam propulsion. Loss of sufficient motive power and added weight (flooding) caused the ship to sink past crush depth. 129 </a:t>
            </a:r>
            <a:r>
              <a:rPr lang="en-US" sz="2200" b="1" dirty="0" smtClean="0"/>
              <a:t>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i="1" dirty="0" smtClean="0">
                <a:solidFill>
                  <a:srgbClr val="FF0000"/>
                </a:solidFill>
              </a:rPr>
              <a:t>USS GUDGEON (</a:t>
            </a:r>
            <a:r>
              <a:rPr lang="en-US" sz="2200" b="1" i="1" dirty="0">
                <a:solidFill>
                  <a:srgbClr val="FF0000"/>
                </a:solidFill>
              </a:rPr>
              <a:t>SS-211</a:t>
            </a:r>
            <a:r>
              <a:rPr lang="en-US" sz="2200" b="1" i="1" dirty="0" smtClean="0">
                <a:solidFill>
                  <a:srgbClr val="FF0000"/>
                </a:solidFill>
              </a:rPr>
              <a:t>)</a:t>
            </a:r>
            <a:r>
              <a:rPr lang="en-US" sz="2200" b="1" dirty="0"/>
              <a:t> </a:t>
            </a:r>
            <a:r>
              <a:rPr lang="en-US" sz="2200" b="1" dirty="0" smtClean="0"/>
              <a:t>was </a:t>
            </a:r>
            <a:r>
              <a:rPr lang="en-US" sz="2200" b="1" dirty="0"/>
              <a:t>sunk 18 April 1944 by a Japanese aircraft south-east of Iwo Jima. Although there has been some confusion in past translations of the Japanese accounts casting doubt on the report, the pilot of the attacking aircraft, reported he was patrolling to the south-east of "</a:t>
            </a:r>
            <a:r>
              <a:rPr lang="en-US" sz="2200" b="1" dirty="0" err="1"/>
              <a:t>sulphur</a:t>
            </a:r>
            <a:r>
              <a:rPr lang="en-US" sz="2200" b="1" dirty="0"/>
              <a:t> island" when they sighted the sub. "Sulphur" in Japanese is "Iwo" so there is little doubt at this point that </a:t>
            </a:r>
            <a:r>
              <a:rPr lang="en-US" sz="2200" b="1" i="1" dirty="0" smtClean="0"/>
              <a:t>GUDGEON</a:t>
            </a:r>
            <a:r>
              <a:rPr lang="en-US" sz="2200" b="1" dirty="0" smtClean="0"/>
              <a:t> </a:t>
            </a:r>
            <a:r>
              <a:rPr lang="en-US" sz="2200" b="1" dirty="0"/>
              <a:t>met her fate south-east of Iwo Jima on April </a:t>
            </a:r>
            <a:r>
              <a:rPr lang="en-US" sz="2200" b="1" dirty="0" smtClean="0"/>
              <a:t>18th. 79 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dirty="0" smtClean="0"/>
              <a:t>Sent </a:t>
            </a:r>
            <a:r>
              <a:rPr lang="en-US" sz="2200" b="1" dirty="0"/>
              <a:t>to the shallow Strait of Malacca for her sixth patrol </a:t>
            </a:r>
            <a:r>
              <a:rPr lang="en-US" sz="2200" b="1" i="1" dirty="0">
                <a:solidFill>
                  <a:srgbClr val="FF0000"/>
                </a:solidFill>
              </a:rPr>
              <a:t>USS </a:t>
            </a:r>
            <a:r>
              <a:rPr lang="en-US" sz="2200" b="1" i="1" dirty="0" smtClean="0">
                <a:solidFill>
                  <a:srgbClr val="FF0000"/>
                </a:solidFill>
              </a:rPr>
              <a:t>GRENADIER </a:t>
            </a:r>
            <a:r>
              <a:rPr lang="en-US" sz="2200" b="1" i="1" dirty="0">
                <a:solidFill>
                  <a:srgbClr val="FF0000"/>
                </a:solidFill>
              </a:rPr>
              <a:t>(SS-210)</a:t>
            </a:r>
            <a:r>
              <a:rPr lang="en-US" sz="2200" b="1" dirty="0" smtClean="0"/>
              <a:t> </a:t>
            </a:r>
            <a:r>
              <a:rPr lang="en-US" sz="2200" b="1" dirty="0"/>
              <a:t>was attacked by Japanese aircraft while approaching a convoy on 21 </a:t>
            </a:r>
            <a:r>
              <a:rPr lang="en-US" sz="2200" b="1" dirty="0" smtClean="0"/>
              <a:t>April, 1943, </a:t>
            </a:r>
            <a:r>
              <a:rPr lang="en-US" sz="2200" b="1" dirty="0"/>
              <a:t>and badly damaged by a bomb explosion after submerging. Her crew struggled to make her seaworthy, but her propeller shafts were so badly bent that she could not get underway, and she had to be scuttled when enemy ships approached on 22 April 1943. </a:t>
            </a:r>
            <a:r>
              <a:rPr lang="en-US" sz="2200" b="1" i="1" dirty="0"/>
              <a:t>GRENADIER's</a:t>
            </a:r>
            <a:r>
              <a:rPr lang="en-US" sz="2200" b="1" dirty="0"/>
              <a:t> entire crew was picked up by the Japanese, who employed prolonged torture in an unsuccessful effort to extract intelligence information. Four of her men died as prisoners of war before the rest were freed following Japan's surrender more than two years later.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a:t>
            </a:r>
            <a:r>
              <a:rPr lang="en-US" sz="2200" b="1"/>
              <a:t>rest </a:t>
            </a:r>
            <a:r>
              <a:rPr lang="en-US" sz="2200" b="1"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9/9/2020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9/9/2020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APRIL</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0067" y="5557850"/>
            <a:ext cx="5567550"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PICKEREL (SS-177)</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5312" y="481331"/>
            <a:ext cx="6626699" cy="475510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3973" y="5640591"/>
            <a:ext cx="647205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SNOOK (</a:t>
            </a:r>
            <a:r>
              <a:rPr lang="en-US" sz="3200" b="1" dirty="0">
                <a:effectLst>
                  <a:outerShdw blurRad="38100" dist="38100" dir="2700000" algn="tl">
                    <a:srgbClr val="000000">
                      <a:alpha val="43137"/>
                    </a:srgbClr>
                  </a:outerShdw>
                </a:effectLst>
                <a:latin typeface="Arial Black" panose="020B0A04020102020204" pitchFamily="34" charset="0"/>
              </a:rPr>
              <a:t>SS-279)</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0134" y="298579"/>
            <a:ext cx="6679730" cy="497369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3984" y="454734"/>
            <a:ext cx="6124647" cy="497309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577" y="5996944"/>
            <a:ext cx="680456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THRESHER (</a:t>
            </a:r>
            <a:r>
              <a:rPr lang="en-US" sz="3200" b="1" dirty="0">
                <a:effectLst>
                  <a:outerShdw blurRad="38100" dist="38100" dir="2700000" algn="tl">
                    <a:srgbClr val="000000">
                      <a:alpha val="43137"/>
                    </a:srgbClr>
                  </a:outerShdw>
                </a:effectLst>
                <a:latin typeface="Arial Black" panose="020B0A04020102020204" pitchFamily="34" charset="0"/>
              </a:rPr>
              <a:t>SSN-593)</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610" y="712519"/>
            <a:ext cx="9669908" cy="383573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58837" y="5996942"/>
            <a:ext cx="5569527"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USS GUDGEON (</a:t>
            </a:r>
            <a:r>
              <a:rPr lang="en-US" sz="3200" b="1" dirty="0">
                <a:effectLst>
                  <a:outerShdw blurRad="38100" dist="38100" dir="2700000" algn="tl">
                    <a:srgbClr val="000000">
                      <a:alpha val="43137"/>
                    </a:srgbClr>
                  </a:outerShdw>
                </a:effectLst>
                <a:latin typeface="Arial Black" panose="020B0A04020102020204" pitchFamily="34" charset="0"/>
              </a:rPr>
              <a:t>SS-211)</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0030" y="249318"/>
            <a:ext cx="5647092" cy="557846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5086" y="5996944"/>
            <a:ext cx="6187044"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USS GRENADIER (</a:t>
            </a:r>
            <a:r>
              <a:rPr lang="en-US" sz="3200" b="1" dirty="0">
                <a:effectLst>
                  <a:outerShdw blurRad="38100" dist="38100" dir="2700000" algn="tl">
                    <a:srgbClr val="000000">
                      <a:alpha val="43137"/>
                    </a:srgbClr>
                  </a:outerShdw>
                </a:effectLst>
                <a:latin typeface="Arial Black" panose="020B0A04020102020204" pitchFamily="34" charset="0"/>
              </a:rPr>
              <a:t>SS-210)</a:t>
            </a:r>
          </a:p>
        </p:txBody>
      </p:sp>
    </p:spTree>
    <p:extLst>
      <p:ext uri="{BB962C8B-B14F-4D97-AF65-F5344CB8AC3E}">
        <p14:creationId xmlns:p14="http://schemas.microsoft.com/office/powerpoint/2010/main" val="315557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472</TotalTime>
  <Words>538</Words>
  <Application>Microsoft Office PowerPoint</Application>
  <PresentationFormat>Widescreen</PresentationFormat>
  <Paragraphs>22</Paragraphs>
  <Slides>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Dan Marks</cp:lastModifiedBy>
  <cp:revision>84</cp:revision>
  <cp:lastPrinted>2015-08-09T03:09:37Z</cp:lastPrinted>
  <dcterms:created xsi:type="dcterms:W3CDTF">2015-08-06T06:22:26Z</dcterms:created>
  <dcterms:modified xsi:type="dcterms:W3CDTF">2020-09-09T18:45:07Z</dcterms:modified>
</cp:coreProperties>
</file>