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2" r:id="rId2"/>
    <p:sldId id="264" r:id="rId3"/>
    <p:sldId id="257" r:id="rId4"/>
    <p:sldId id="258" r:id="rId5"/>
    <p:sldId id="263" r:id="rId6"/>
    <p:sldId id="265" r:id="rId7"/>
    <p:sldId id="266" r:id="rId8"/>
    <p:sldId id="261" r:id="rId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537" autoAdjust="0"/>
  </p:normalViewPr>
  <p:slideViewPr>
    <p:cSldViewPr snapToGrid="0" showGuides="1">
      <p:cViewPr>
        <p:scale>
          <a:sx n="60" d="100"/>
          <a:sy n="60" d="100"/>
        </p:scale>
        <p:origin x="1122" y="24"/>
      </p:cViewPr>
      <p:guideLst>
        <p:guide orient="horz" pos="2160"/>
        <p:guide pos="3840"/>
      </p:guideLst>
    </p:cSldViewPr>
  </p:slideViewPr>
  <p:notesTextViewPr>
    <p:cViewPr>
      <p:scale>
        <a:sx n="1" d="1"/>
        <a:sy n="1" d="1"/>
      </p:scale>
      <p:origin x="0" y="0"/>
    </p:cViewPr>
  </p:notesTextViewPr>
  <p:notesViewPr>
    <p:cSldViewPr snapToGrid="0">
      <p:cViewPr varScale="1">
        <p:scale>
          <a:sx n="53" d="100"/>
          <a:sy n="53" d="100"/>
        </p:scale>
        <p:origin x="2832"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8" y="0"/>
            <a:ext cx="3169921" cy="480060"/>
          </a:xfrm>
          <a:prstGeom prst="rect">
            <a:avLst/>
          </a:prstGeom>
        </p:spPr>
        <p:txBody>
          <a:bodyPr vert="horz" lIns="96651" tIns="48325" rIns="96651" bIns="48325" rtlCol="0"/>
          <a:lstStyle>
            <a:lvl1pPr algn="r">
              <a:defRPr sz="1200"/>
            </a:lvl1pPr>
          </a:lstStyle>
          <a:p>
            <a:fld id="{4090D6A3-63FF-4942-B39D-F804A487A66D}" type="datetimeFigureOut">
              <a:rPr lang="en-US" smtClean="0"/>
              <a:t>9/6/2020</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5" rIns="96651" bIns="483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1" cy="480060"/>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4"/>
            <a:ext cx="3169921" cy="480060"/>
          </a:xfrm>
          <a:prstGeom prst="rect">
            <a:avLst/>
          </a:prstGeom>
        </p:spPr>
        <p:txBody>
          <a:bodyPr vert="horz" lIns="96651" tIns="48325" rIns="96651" bIns="48325" rtlCol="0" anchor="b"/>
          <a:lstStyle>
            <a:lvl1pPr algn="r">
              <a:defRPr sz="1200"/>
            </a:lvl1pPr>
          </a:lstStyle>
          <a:p>
            <a:fld id="{91F3E087-B240-49B2-8DFC-A251B4B4BECB}" type="slidenum">
              <a:rPr lang="en-US" smtClean="0"/>
              <a:t>‹#›</a:t>
            </a:fld>
            <a:endParaRPr lang="en-US"/>
          </a:p>
        </p:txBody>
      </p:sp>
    </p:spTree>
    <p:extLst>
      <p:ext uri="{BB962C8B-B14F-4D97-AF65-F5344CB8AC3E}">
        <p14:creationId xmlns:p14="http://schemas.microsoft.com/office/powerpoint/2010/main" val="2040917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3075" y="588963"/>
            <a:ext cx="6400800" cy="3600450"/>
          </a:xfrm>
        </p:spPr>
      </p:sp>
      <p:sp>
        <p:nvSpPr>
          <p:cNvPr id="3" name="Notes Placeholder 2"/>
          <p:cNvSpPr>
            <a:spLocks noGrp="1"/>
          </p:cNvSpPr>
          <p:nvPr>
            <p:ph type="body" idx="1"/>
          </p:nvPr>
        </p:nvSpPr>
        <p:spPr>
          <a:xfrm>
            <a:off x="714988" y="4349018"/>
            <a:ext cx="5852160" cy="4812806"/>
          </a:xfrm>
        </p:spPr>
        <p:txBody>
          <a:bodyPr/>
          <a:lstStyle/>
          <a:p>
            <a:pPr>
              <a:spcAft>
                <a:spcPts val="634"/>
              </a:spcAft>
            </a:pP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1</a:t>
            </a:fld>
            <a:endParaRPr lang="en-US"/>
          </a:p>
        </p:txBody>
      </p:sp>
    </p:spTree>
    <p:extLst>
      <p:ext uri="{BB962C8B-B14F-4D97-AF65-F5344CB8AC3E}">
        <p14:creationId xmlns:p14="http://schemas.microsoft.com/office/powerpoint/2010/main" val="364720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398463"/>
            <a:ext cx="5407025" cy="3041650"/>
          </a:xfrm>
        </p:spPr>
      </p:sp>
      <p:sp>
        <p:nvSpPr>
          <p:cNvPr id="3" name="Notes Placeholder 2"/>
          <p:cNvSpPr>
            <a:spLocks noGrp="1"/>
          </p:cNvSpPr>
          <p:nvPr>
            <p:ph type="body" idx="1"/>
          </p:nvPr>
        </p:nvSpPr>
        <p:spPr>
          <a:xfrm>
            <a:off x="449076" y="3626604"/>
            <a:ext cx="6407913" cy="5579389"/>
          </a:xfrm>
        </p:spPr>
        <p:txBody>
          <a:bodyPr/>
          <a:lstStyle/>
          <a:p>
            <a:pPr>
              <a:spcAft>
                <a:spcPts val="634"/>
              </a:spcAft>
            </a:pPr>
            <a:r>
              <a:rPr lang="en-US" sz="2200" b="1" i="1" dirty="0">
                <a:solidFill>
                  <a:srgbClr val="FF0000"/>
                </a:solidFill>
              </a:rPr>
              <a:t>USS PICKEREL (SS-177</a:t>
            </a:r>
            <a:r>
              <a:rPr lang="en-US" sz="2200" b="1" i="1" dirty="0" smtClean="0">
                <a:solidFill>
                  <a:srgbClr val="FF0000"/>
                </a:solidFill>
              </a:rPr>
              <a:t>)</a:t>
            </a:r>
            <a:r>
              <a:rPr lang="en-US" sz="2200" b="1" dirty="0"/>
              <a:t> </a:t>
            </a:r>
            <a:r>
              <a:rPr lang="en-US" sz="2200" b="1" dirty="0" smtClean="0"/>
              <a:t>was lost </a:t>
            </a:r>
            <a:r>
              <a:rPr lang="en-US" sz="2200" b="1" dirty="0"/>
              <a:t>while on her 7th war patrol. She was lost off </a:t>
            </a:r>
            <a:r>
              <a:rPr lang="en-US" sz="2200" b="1" dirty="0" err="1"/>
              <a:t>Honshū</a:t>
            </a:r>
            <a:r>
              <a:rPr lang="en-US" sz="2200" b="1" dirty="0"/>
              <a:t>. The exact cause of her loss has never been determined, but her OP area contained numerous </a:t>
            </a:r>
            <a:r>
              <a:rPr lang="en-US" sz="2200" b="1" dirty="0" smtClean="0"/>
              <a:t>minefields. 74 Men Lost</a:t>
            </a:r>
            <a:r>
              <a:rPr lang="en-US" sz="2200" b="1" dirty="0"/>
              <a:t>. </a:t>
            </a:r>
            <a:r>
              <a:rPr lang="en-US" sz="2200" b="1" i="1" dirty="0" smtClean="0">
                <a:solidFill>
                  <a:srgbClr val="FF0000"/>
                </a:solidFill>
              </a:rPr>
              <a:t>(</a:t>
            </a:r>
            <a:r>
              <a:rPr lang="en-US" sz="2200" b="1" i="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2</a:t>
            </a:fld>
            <a:endParaRPr lang="en-US" dirty="0"/>
          </a:p>
        </p:txBody>
      </p:sp>
    </p:spTree>
    <p:extLst>
      <p:ext uri="{BB962C8B-B14F-4D97-AF65-F5344CB8AC3E}">
        <p14:creationId xmlns:p14="http://schemas.microsoft.com/office/powerpoint/2010/main" val="36472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19138"/>
            <a:ext cx="5564187" cy="3130550"/>
          </a:xfrm>
        </p:spPr>
      </p:sp>
      <p:sp>
        <p:nvSpPr>
          <p:cNvPr id="3" name="Notes Placeholder 2"/>
          <p:cNvSpPr>
            <a:spLocks noGrp="1"/>
          </p:cNvSpPr>
          <p:nvPr>
            <p:ph type="body" idx="1"/>
          </p:nvPr>
        </p:nvSpPr>
        <p:spPr>
          <a:xfrm>
            <a:off x="432536" y="3890076"/>
            <a:ext cx="6455971" cy="4912961"/>
          </a:xfrm>
        </p:spPr>
        <p:txBody>
          <a:bodyPr/>
          <a:lstStyle/>
          <a:p>
            <a:pPr defTabSz="966511">
              <a:defRPr/>
            </a:pPr>
            <a:r>
              <a:rPr lang="en-US" sz="2200" b="1" i="1" dirty="0">
                <a:solidFill>
                  <a:srgbClr val="FF0000"/>
                </a:solidFill>
              </a:rPr>
              <a:t>USS </a:t>
            </a:r>
            <a:r>
              <a:rPr lang="en-US" sz="2200" b="1" i="1" dirty="0" smtClean="0">
                <a:solidFill>
                  <a:srgbClr val="FF0000"/>
                </a:solidFill>
              </a:rPr>
              <a:t>SNOOK </a:t>
            </a:r>
            <a:r>
              <a:rPr lang="en-US" sz="2200" b="1" i="1" dirty="0">
                <a:solidFill>
                  <a:srgbClr val="FF0000"/>
                </a:solidFill>
              </a:rPr>
              <a:t>(SS-279</a:t>
            </a:r>
            <a:r>
              <a:rPr lang="en-US" sz="2200" b="1" i="1" dirty="0" smtClean="0">
                <a:solidFill>
                  <a:srgbClr val="FF0000"/>
                </a:solidFill>
              </a:rPr>
              <a:t>) </a:t>
            </a:r>
            <a:r>
              <a:rPr lang="en-US" sz="2200" b="1" dirty="0"/>
              <a:t>was lost while conducting her ninth war patrol, in the South China Sea and Luzon Strait. It is believed that she was sunk by </a:t>
            </a:r>
            <a:r>
              <a:rPr lang="en-US" sz="2200" b="1" dirty="0" err="1"/>
              <a:t>kaibokans</a:t>
            </a:r>
            <a:r>
              <a:rPr lang="en-US" sz="2200" b="1" dirty="0"/>
              <a:t> </a:t>
            </a:r>
            <a:r>
              <a:rPr lang="en-US" sz="2200" b="1" i="1" dirty="0" smtClean="0"/>
              <a:t>OKINAWA</a:t>
            </a:r>
            <a:r>
              <a:rPr lang="en-US" sz="2200" b="1" dirty="0" smtClean="0"/>
              <a:t>, </a:t>
            </a:r>
            <a:r>
              <a:rPr lang="en-US" sz="2200" b="1" i="1" dirty="0"/>
              <a:t>CD-8</a:t>
            </a:r>
            <a:r>
              <a:rPr lang="en-US" sz="2200" b="1" dirty="0"/>
              <a:t>, </a:t>
            </a:r>
            <a:r>
              <a:rPr lang="en-US" sz="2200" b="1" i="1" dirty="0"/>
              <a:t>CD-32</a:t>
            </a:r>
            <a:r>
              <a:rPr lang="en-US" sz="2200" b="1" dirty="0"/>
              <a:t> and </a:t>
            </a:r>
            <a:r>
              <a:rPr lang="en-US" sz="2200" b="1" i="1" dirty="0"/>
              <a:t>CD-52</a:t>
            </a:r>
            <a:r>
              <a:rPr lang="en-US" sz="2200" b="1" dirty="0" smtClean="0"/>
              <a:t>. It </a:t>
            </a:r>
            <a:r>
              <a:rPr lang="en-US" sz="2200" b="1" dirty="0"/>
              <a:t>has also been suggested that </a:t>
            </a:r>
            <a:r>
              <a:rPr lang="en-US" sz="2200" b="1" i="1" dirty="0" smtClean="0"/>
              <a:t>SNOOK</a:t>
            </a:r>
            <a:r>
              <a:rPr lang="en-US" sz="2200" b="1" dirty="0" smtClean="0"/>
              <a:t> </a:t>
            </a:r>
            <a:r>
              <a:rPr lang="en-US" sz="2200" b="1" dirty="0"/>
              <a:t>may have been lost due to one of five Japanese submarines were which also lost in April–May 1945. One candidate is Japanese submarine </a:t>
            </a:r>
            <a:r>
              <a:rPr lang="en-US" sz="2200" b="1" i="1" dirty="0"/>
              <a:t>I-56</a:t>
            </a:r>
            <a:r>
              <a:rPr lang="en-US" sz="2200" b="1" dirty="0" smtClean="0"/>
              <a:t>. 84 </a:t>
            </a:r>
            <a:r>
              <a:rPr lang="en-US" sz="2200" b="1" dirty="0"/>
              <a:t>men </a:t>
            </a:r>
            <a:r>
              <a:rPr lang="en-US" sz="2200" b="1" dirty="0" smtClean="0"/>
              <a:t>lost. </a:t>
            </a:r>
            <a:r>
              <a:rPr lang="en-US" sz="2200" b="1" i="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3</a:t>
            </a:fld>
            <a:endParaRPr lang="en-US"/>
          </a:p>
        </p:txBody>
      </p:sp>
    </p:spTree>
    <p:extLst>
      <p:ext uri="{BB962C8B-B14F-4D97-AF65-F5344CB8AC3E}">
        <p14:creationId xmlns:p14="http://schemas.microsoft.com/office/powerpoint/2010/main" val="3865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a:t>It is believed a brazed pipe-joint </a:t>
            </a:r>
            <a:r>
              <a:rPr lang="en-US" sz="2200" b="1" dirty="0" smtClean="0"/>
              <a:t>ruptured </a:t>
            </a:r>
            <a:r>
              <a:rPr lang="en-US" sz="2200" b="1" dirty="0"/>
              <a:t>in the </a:t>
            </a:r>
            <a:r>
              <a:rPr lang="en-US" sz="2200" b="1" i="1" dirty="0" smtClean="0">
                <a:solidFill>
                  <a:srgbClr val="FF0000"/>
                </a:solidFill>
              </a:rPr>
              <a:t>USS THRESHER </a:t>
            </a:r>
            <a:r>
              <a:rPr lang="en-US" sz="2200" b="1" i="1" dirty="0">
                <a:solidFill>
                  <a:srgbClr val="FF0000"/>
                </a:solidFill>
              </a:rPr>
              <a:t>(SSN-593</a:t>
            </a:r>
            <a:r>
              <a:rPr lang="en-US" sz="2200" b="1" i="1" dirty="0" smtClean="0">
                <a:solidFill>
                  <a:srgbClr val="FF0000"/>
                </a:solidFill>
              </a:rPr>
              <a:t>) </a:t>
            </a:r>
            <a:r>
              <a:rPr lang="en-US" sz="2200" b="1" dirty="0" smtClean="0"/>
              <a:t>engine </a:t>
            </a:r>
            <a:r>
              <a:rPr lang="en-US" sz="2200" b="1" dirty="0"/>
              <a:t>room. The crew would have attempted to stop the leak; at the same time, the engine room would be filling with a cloud of mist. Water leaking from the broken pipe most likely causes short circuits leading to an automatic shutdown of the ship's reactor, causing a loss of propulsion. Procedures at the time would have shutdown steam propulsion. Loss of sufficient motive power and added weight (flooding) caused the ship to sink past crush depth. 129 </a:t>
            </a:r>
            <a:r>
              <a:rPr lang="en-US" sz="2200" b="1" dirty="0" smtClean="0"/>
              <a:t>Men Lost. </a:t>
            </a:r>
            <a:r>
              <a:rPr lang="en-US" sz="2200" b="1" i="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4</a:t>
            </a:fld>
            <a:endParaRPr lang="en-US"/>
          </a:p>
        </p:txBody>
      </p:sp>
    </p:spTree>
    <p:extLst>
      <p:ext uri="{BB962C8B-B14F-4D97-AF65-F5344CB8AC3E}">
        <p14:creationId xmlns:p14="http://schemas.microsoft.com/office/powerpoint/2010/main" val="177137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546100"/>
            <a:ext cx="5254625" cy="2955925"/>
          </a:xfrm>
        </p:spPr>
      </p:sp>
      <p:sp>
        <p:nvSpPr>
          <p:cNvPr id="3" name="Notes Placeholder 2"/>
          <p:cNvSpPr>
            <a:spLocks noGrp="1"/>
          </p:cNvSpPr>
          <p:nvPr>
            <p:ph type="body" idx="1"/>
          </p:nvPr>
        </p:nvSpPr>
        <p:spPr>
          <a:xfrm>
            <a:off x="432535" y="3549113"/>
            <a:ext cx="6471991" cy="5532894"/>
          </a:xfrm>
        </p:spPr>
        <p:txBody>
          <a:bodyPr/>
          <a:lstStyle/>
          <a:p>
            <a:r>
              <a:rPr lang="en-US" sz="2200" b="1" i="1" dirty="0" smtClean="0">
                <a:solidFill>
                  <a:srgbClr val="FF0000"/>
                </a:solidFill>
              </a:rPr>
              <a:t>USS GUDGEON (</a:t>
            </a:r>
            <a:r>
              <a:rPr lang="en-US" sz="2200" b="1" i="1" dirty="0">
                <a:solidFill>
                  <a:srgbClr val="FF0000"/>
                </a:solidFill>
              </a:rPr>
              <a:t>SS-211</a:t>
            </a:r>
            <a:r>
              <a:rPr lang="en-US" sz="2200" b="1" i="1" dirty="0" smtClean="0">
                <a:solidFill>
                  <a:srgbClr val="FF0000"/>
                </a:solidFill>
              </a:rPr>
              <a:t>)</a:t>
            </a:r>
            <a:r>
              <a:rPr lang="en-US" sz="2200" b="1" dirty="0"/>
              <a:t> </a:t>
            </a:r>
            <a:r>
              <a:rPr lang="en-US" sz="2200" b="1" dirty="0" smtClean="0"/>
              <a:t>was </a:t>
            </a:r>
            <a:r>
              <a:rPr lang="en-US" sz="2200" b="1" dirty="0"/>
              <a:t>sunk 18 April 1944 by a Japanese aircraft south-east of Iwo Jima. Although there has been some confusion in past translations of the Japanese accounts casting doubt on the report, the pilot of the attacking aircraft, reported he was patrolling to the south-east of "</a:t>
            </a:r>
            <a:r>
              <a:rPr lang="en-US" sz="2200" b="1" dirty="0" err="1"/>
              <a:t>sulphur</a:t>
            </a:r>
            <a:r>
              <a:rPr lang="en-US" sz="2200" b="1" dirty="0"/>
              <a:t> island" when they sighted the sub. "Sulphur" in Japanese is "Iwo" so there is little doubt at this point that </a:t>
            </a:r>
            <a:r>
              <a:rPr lang="en-US" sz="2200" b="1" i="1" dirty="0" smtClean="0"/>
              <a:t>GUDGEON</a:t>
            </a:r>
            <a:r>
              <a:rPr lang="en-US" sz="2200" b="1" dirty="0" smtClean="0"/>
              <a:t> </a:t>
            </a:r>
            <a:r>
              <a:rPr lang="en-US" sz="2200" b="1" dirty="0"/>
              <a:t>met her fate south-east of Iwo Jima on April </a:t>
            </a:r>
            <a:r>
              <a:rPr lang="en-US" sz="2200" b="1" dirty="0" smtClean="0"/>
              <a:t>18th. 79 Men Lost. </a:t>
            </a:r>
            <a:r>
              <a:rPr lang="en-US" sz="2200" b="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5</a:t>
            </a:fld>
            <a:endParaRPr lang="en-US" dirty="0"/>
          </a:p>
        </p:txBody>
      </p:sp>
    </p:spTree>
    <p:extLst>
      <p:ext uri="{BB962C8B-B14F-4D97-AF65-F5344CB8AC3E}">
        <p14:creationId xmlns:p14="http://schemas.microsoft.com/office/powerpoint/2010/main" val="177137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546100"/>
            <a:ext cx="5254625" cy="2955925"/>
          </a:xfrm>
        </p:spPr>
      </p:sp>
      <p:sp>
        <p:nvSpPr>
          <p:cNvPr id="3" name="Notes Placeholder 2"/>
          <p:cNvSpPr>
            <a:spLocks noGrp="1"/>
          </p:cNvSpPr>
          <p:nvPr>
            <p:ph type="body" idx="1"/>
          </p:nvPr>
        </p:nvSpPr>
        <p:spPr>
          <a:xfrm>
            <a:off x="432535" y="3549113"/>
            <a:ext cx="6471991" cy="5532894"/>
          </a:xfrm>
        </p:spPr>
        <p:txBody>
          <a:bodyPr/>
          <a:lstStyle/>
          <a:p>
            <a:r>
              <a:rPr lang="en-US" sz="2200" b="1" dirty="0" smtClean="0"/>
              <a:t>Sent </a:t>
            </a:r>
            <a:r>
              <a:rPr lang="en-US" sz="2200" b="1" dirty="0"/>
              <a:t>to the shallow Strait of Malacca for her sixth patrol </a:t>
            </a:r>
            <a:r>
              <a:rPr lang="en-US" sz="2200" b="1" i="1" dirty="0">
                <a:solidFill>
                  <a:srgbClr val="FF0000"/>
                </a:solidFill>
              </a:rPr>
              <a:t>USS </a:t>
            </a:r>
            <a:r>
              <a:rPr lang="en-US" sz="2200" b="1" i="1" dirty="0" smtClean="0">
                <a:solidFill>
                  <a:srgbClr val="FF0000"/>
                </a:solidFill>
              </a:rPr>
              <a:t>GRENADIER </a:t>
            </a:r>
            <a:r>
              <a:rPr lang="en-US" sz="2200" b="1" i="1" dirty="0">
                <a:solidFill>
                  <a:srgbClr val="FF0000"/>
                </a:solidFill>
              </a:rPr>
              <a:t>(SS-210)</a:t>
            </a:r>
            <a:r>
              <a:rPr lang="en-US" sz="2200" b="1" dirty="0" smtClean="0"/>
              <a:t> </a:t>
            </a:r>
            <a:r>
              <a:rPr lang="en-US" sz="2200" b="1" dirty="0"/>
              <a:t>was attacked by Japanese aircraft while approaching a convoy on 21 </a:t>
            </a:r>
            <a:r>
              <a:rPr lang="en-US" sz="2200" b="1" dirty="0" smtClean="0"/>
              <a:t>April, 1943, </a:t>
            </a:r>
            <a:r>
              <a:rPr lang="en-US" sz="2200" b="1" dirty="0"/>
              <a:t>and badly damaged by a bomb explosion after submerging. Her crew struggled to make her seaworthy, but her propeller shafts were so badly bent that she could not get underway, and she had to be scuttled when enemy ships approached on 22 April 1943. </a:t>
            </a:r>
            <a:r>
              <a:rPr lang="en-US" sz="2200" b="1" i="1" dirty="0"/>
              <a:t>GRENADIER's</a:t>
            </a:r>
            <a:r>
              <a:rPr lang="en-US" sz="2200" b="1" dirty="0"/>
              <a:t> entire crew was picked up by the Japanese, who employed prolonged torture in an unsuccessful effort to extract intelligence information. Four of her men died as prisoners of war before the rest were freed following Japan's surrender more than two years later. </a:t>
            </a:r>
            <a:r>
              <a:rPr lang="en-US" sz="2200" b="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6</a:t>
            </a:fld>
            <a:endParaRPr lang="en-US" dirty="0"/>
          </a:p>
        </p:txBody>
      </p:sp>
    </p:spTree>
    <p:extLst>
      <p:ext uri="{BB962C8B-B14F-4D97-AF65-F5344CB8AC3E}">
        <p14:creationId xmlns:p14="http://schemas.microsoft.com/office/powerpoint/2010/main" val="177137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546100"/>
            <a:ext cx="5254625" cy="2955925"/>
          </a:xfrm>
        </p:spPr>
      </p:sp>
      <p:sp>
        <p:nvSpPr>
          <p:cNvPr id="3" name="Notes Placeholder 2"/>
          <p:cNvSpPr>
            <a:spLocks noGrp="1"/>
          </p:cNvSpPr>
          <p:nvPr>
            <p:ph type="body" idx="1"/>
          </p:nvPr>
        </p:nvSpPr>
        <p:spPr>
          <a:xfrm>
            <a:off x="432535" y="3549113"/>
            <a:ext cx="6471991" cy="5532894"/>
          </a:xfrm>
        </p:spPr>
        <p:txBody>
          <a:bodyPr/>
          <a:lstStyle/>
          <a:p>
            <a:r>
              <a:rPr lang="en-US" sz="2200" b="1" dirty="0" smtClean="0"/>
              <a:t>Damaged on 24 April 1988 due to an explosion and fire in the Battery space during an exercise off the Atlantic Coast of Florida. Crew was ordered to abandon ship with 92 men onboard. 89 survived and were rescued, 3 men were lost. Bonefish was towed to Charleston, SC, declared unrepairable, decommissioned, and scrapped. </a:t>
            </a:r>
            <a:r>
              <a:rPr lang="en-US" sz="2200" b="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F3E087-B240-49B2-8DFC-A251B4B4BEC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1454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a:t>And we should remember those sub sailors whose boats may have survived but who themselves departed on Eternal Patrol. Sailors, </a:t>
            </a:r>
            <a:r>
              <a:rPr lang="en-US" sz="2200" b="1"/>
              <a:t>rest </a:t>
            </a:r>
            <a:r>
              <a:rPr lang="en-US" sz="2200" b="1" smtClean="0"/>
              <a:t>your </a:t>
            </a:r>
            <a:r>
              <a:rPr lang="en-US" sz="2200" b="1" dirty="0"/>
              <a:t>oars. </a:t>
            </a:r>
            <a:r>
              <a:rPr lang="en-US" sz="2200" b="1" i="1" dirty="0">
                <a:solidFill>
                  <a:srgbClr val="FF0000"/>
                </a:solidFill>
              </a:rPr>
              <a:t>(Bell)</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8</a:t>
            </a:fld>
            <a:endParaRPr lang="en-US"/>
          </a:p>
        </p:txBody>
      </p:sp>
    </p:spTree>
    <p:extLst>
      <p:ext uri="{BB962C8B-B14F-4D97-AF65-F5344CB8AC3E}">
        <p14:creationId xmlns:p14="http://schemas.microsoft.com/office/powerpoint/2010/main" val="1988676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6BB9CB-09C4-4235-AB8A-A93CA6426115}" type="datetimeFigureOut">
              <a:rPr lang="en-US" smtClean="0"/>
              <a:t>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2741541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BB9CB-09C4-4235-AB8A-A93CA6426115}" type="datetimeFigureOut">
              <a:rPr lang="en-US" smtClean="0"/>
              <a:t>9/6/2020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4787099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BB9CB-09C4-4235-AB8A-A93CA6426115}" type="datetimeFigureOut">
              <a:rPr lang="en-US" smtClean="0"/>
              <a:t>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700913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BB9CB-09C4-4235-AB8A-A93CA6426115}" type="datetimeFigureOut">
              <a:rPr lang="en-US" smtClean="0"/>
              <a:t>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96039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BB9CB-09C4-4235-AB8A-A93CA6426115}" type="datetimeFigureOut">
              <a:rPr lang="en-US" smtClean="0"/>
              <a:t>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1999582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86BB9CB-09C4-4235-AB8A-A93CA6426115}" type="datetimeFigureOut">
              <a:rPr lang="en-US" smtClean="0"/>
              <a:t>9/6/2020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1419412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86BB9CB-09C4-4235-AB8A-A93CA6426115}" type="datetimeFigureOut">
              <a:rPr lang="en-US" smtClean="0"/>
              <a:t>9/6/2020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494580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6BB9CB-09C4-4235-AB8A-A93CA6426115}" type="datetimeFigureOut">
              <a:rPr lang="en-US" smtClean="0"/>
              <a:t>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4227203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6BB9CB-09C4-4235-AB8A-A93CA6426115}" type="datetimeFigureOut">
              <a:rPr lang="en-US" smtClean="0"/>
              <a:t>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68965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86BB9CB-09C4-4235-AB8A-A93CA6426115}" type="datetimeFigureOut">
              <a:rPr lang="en-US" smtClean="0"/>
              <a:t>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2938795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BB9CB-09C4-4235-AB8A-A93CA6426115}" type="datetimeFigureOut">
              <a:rPr lang="en-US" smtClean="0"/>
              <a:t>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896945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6BB9CB-09C4-4235-AB8A-A93CA6426115}" type="datetimeFigureOut">
              <a:rPr lang="en-US" smtClean="0"/>
              <a:t>9/6/2020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883619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6BB9CB-09C4-4235-AB8A-A93CA6426115}" type="datetimeFigureOut">
              <a:rPr lang="en-US" smtClean="0"/>
              <a:t>9/6/2020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53278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286BB9CB-09C4-4235-AB8A-A93CA6426115}" type="datetimeFigureOut">
              <a:rPr lang="en-US" smtClean="0"/>
              <a:t>9/6/2020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13809940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29561" y="180010"/>
            <a:ext cx="704012" cy="476187"/>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2351" y="4999583"/>
            <a:ext cx="1827126" cy="1778402"/>
          </a:xfrm>
          <a:prstGeom prst="rect">
            <a:avLst/>
          </a:prstGeom>
        </p:spPr>
      </p:pic>
    </p:spTree>
    <p:extLst>
      <p:ext uri="{BB962C8B-B14F-4D97-AF65-F5344CB8AC3E}">
        <p14:creationId xmlns:p14="http://schemas.microsoft.com/office/powerpoint/2010/main" val="420914040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286BB9CB-09C4-4235-AB8A-A93CA6426115}" type="datetimeFigureOut">
              <a:rPr lang="en-US" smtClean="0"/>
              <a:t>9/6/2020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10679020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BB9CB-09C4-4235-AB8A-A93CA6426115}" type="datetimeFigureOut">
              <a:rPr lang="en-US" smtClean="0"/>
              <a:t>9/6/2020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6783363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86BB9CB-09C4-4235-AB8A-A93CA6426115}" type="datetimeFigureOut">
              <a:rPr lang="en-US" smtClean="0"/>
              <a:t>9/6/2020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125B8A2-9B90-4607-A49A-6EAA088C43F4}" type="slidenum">
              <a:rPr lang="en-US" smtClean="0"/>
              <a:t>‹#›</a:t>
            </a:fld>
            <a:endParaRPr lang="en-US"/>
          </a:p>
        </p:txBody>
      </p:sp>
    </p:spTree>
    <p:extLst>
      <p:ext uri="{BB962C8B-B14F-4D97-AF65-F5344CB8AC3E}">
        <p14:creationId xmlns:p14="http://schemas.microsoft.com/office/powerpoint/2010/main" val="172194183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4235" y="598656"/>
            <a:ext cx="7424725" cy="5386090"/>
          </a:xfrm>
          <a:prstGeom prst="rect">
            <a:avLst/>
          </a:prstGeom>
        </p:spPr>
        <p:txBody>
          <a:bodyPr wrap="none">
            <a:spAutoFit/>
          </a:bodyPr>
          <a:lstStyle/>
          <a:p>
            <a:pPr algn="ctr"/>
            <a:r>
              <a:rPr lang="en-US" sz="11500" b="1" dirty="0" smtClean="0">
                <a:effectLst>
                  <a:outerShdw blurRad="38100" dist="38100" dir="2700000" algn="tl">
                    <a:srgbClr val="000000">
                      <a:alpha val="43137"/>
                    </a:srgbClr>
                  </a:outerShdw>
                </a:effectLst>
                <a:latin typeface="Arial Black" panose="020B0A04020102020204" pitchFamily="34" charset="0"/>
              </a:rPr>
              <a:t>TOLLING</a:t>
            </a:r>
          </a:p>
          <a:p>
            <a:pPr algn="ctr"/>
            <a:r>
              <a:rPr lang="en-US" sz="6000" b="1" dirty="0" smtClean="0">
                <a:effectLst>
                  <a:outerShdw blurRad="38100" dist="38100" dir="2700000" algn="tl">
                    <a:srgbClr val="000000">
                      <a:alpha val="43137"/>
                    </a:srgbClr>
                  </a:outerShdw>
                </a:effectLst>
                <a:latin typeface="Arial Black" panose="020B0A04020102020204" pitchFamily="34" charset="0"/>
              </a:rPr>
              <a:t>FOR THE</a:t>
            </a:r>
          </a:p>
          <a:p>
            <a:pPr algn="ctr"/>
            <a:r>
              <a:rPr lang="en-US" sz="11500" b="1" dirty="0" smtClean="0">
                <a:effectLst>
                  <a:outerShdw blurRad="38100" dist="38100" dir="2700000" algn="tl">
                    <a:srgbClr val="000000">
                      <a:alpha val="43137"/>
                    </a:srgbClr>
                  </a:outerShdw>
                </a:effectLst>
                <a:latin typeface="Arial Black" panose="020B0A04020102020204" pitchFamily="34" charset="0"/>
              </a:rPr>
              <a:t>BOATS</a:t>
            </a:r>
          </a:p>
          <a:p>
            <a:pPr algn="ctr"/>
            <a:r>
              <a:rPr lang="en-US" sz="4800" b="1" dirty="0" smtClean="0">
                <a:effectLst>
                  <a:outerShdw blurRad="38100" dist="38100" dir="2700000" algn="tl">
                    <a:srgbClr val="000000">
                      <a:alpha val="43137"/>
                    </a:srgbClr>
                  </a:outerShdw>
                </a:effectLst>
                <a:latin typeface="Arial Black" panose="020B0A04020102020204" pitchFamily="34" charset="0"/>
              </a:rPr>
              <a:t>APRIL</a:t>
            </a:r>
            <a:endParaRPr lang="en-US" sz="4800" dirty="0"/>
          </a:p>
        </p:txBody>
      </p:sp>
      <p:pic>
        <p:nvPicPr>
          <p:cNvPr id="3" name="eternalfather.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80322" y="6446322"/>
            <a:ext cx="411678" cy="411678"/>
          </a:xfrm>
          <a:prstGeom prst="rect">
            <a:avLst/>
          </a:prstGeom>
        </p:spPr>
      </p:pic>
    </p:spTree>
    <p:extLst>
      <p:ext uri="{BB962C8B-B14F-4D97-AF65-F5344CB8AC3E}">
        <p14:creationId xmlns:p14="http://schemas.microsoft.com/office/powerpoint/2010/main" val="369601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0067" y="5557850"/>
            <a:ext cx="5567550" cy="584775"/>
          </a:xfrm>
          <a:prstGeom prst="rect">
            <a:avLst/>
          </a:prstGeom>
        </p:spPr>
        <p:txBody>
          <a:bodyPr wrap="none">
            <a:spAutoFit/>
          </a:bodyPr>
          <a:lstStyle/>
          <a:p>
            <a:r>
              <a:rPr lang="en-US" sz="3200" b="1" dirty="0">
                <a:effectLst>
                  <a:outerShdw blurRad="38100" dist="38100" dir="2700000" algn="tl">
                    <a:srgbClr val="000000">
                      <a:alpha val="43137"/>
                    </a:srgbClr>
                  </a:outerShdw>
                </a:effectLst>
                <a:latin typeface="Arial Black" panose="020B0A04020102020204" pitchFamily="34" charset="0"/>
              </a:rPr>
              <a:t>USS </a:t>
            </a:r>
            <a:r>
              <a:rPr lang="en-US" sz="3200" b="1" dirty="0" smtClean="0">
                <a:effectLst>
                  <a:outerShdw blurRad="38100" dist="38100" dir="2700000" algn="tl">
                    <a:srgbClr val="000000">
                      <a:alpha val="43137"/>
                    </a:srgbClr>
                  </a:outerShdw>
                </a:effectLst>
                <a:latin typeface="Arial Black" panose="020B0A04020102020204" pitchFamily="34" charset="0"/>
              </a:rPr>
              <a:t>PICKEREL (SS-177)</a:t>
            </a:r>
            <a:endParaRPr lang="en-US" sz="32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25312" y="481331"/>
            <a:ext cx="6626699" cy="4755104"/>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515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3973" y="5640591"/>
            <a:ext cx="6472051"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Arial Black" panose="020B0A04020102020204" pitchFamily="34" charset="0"/>
              </a:rPr>
              <a:t>USS </a:t>
            </a:r>
            <a:r>
              <a:rPr lang="en-US" sz="3200" b="1" dirty="0" smtClean="0">
                <a:effectLst>
                  <a:outerShdw blurRad="38100" dist="38100" dir="2700000" algn="tl">
                    <a:srgbClr val="000000">
                      <a:alpha val="43137"/>
                    </a:srgbClr>
                  </a:outerShdw>
                </a:effectLst>
                <a:latin typeface="Arial Black" panose="020B0A04020102020204" pitchFamily="34" charset="0"/>
              </a:rPr>
              <a:t>SNOOK (</a:t>
            </a:r>
            <a:r>
              <a:rPr lang="en-US" sz="3200" b="1" dirty="0">
                <a:effectLst>
                  <a:outerShdw blurRad="38100" dist="38100" dir="2700000" algn="tl">
                    <a:srgbClr val="000000">
                      <a:alpha val="43137"/>
                    </a:srgbClr>
                  </a:outerShdw>
                </a:effectLst>
                <a:latin typeface="Arial Black" panose="020B0A04020102020204" pitchFamily="34" charset="0"/>
              </a:rPr>
              <a:t>SS-279)</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00134" y="298579"/>
            <a:ext cx="6679730" cy="4973690"/>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40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33984" y="454734"/>
            <a:ext cx="6124647" cy="4973092"/>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02577" y="5996944"/>
            <a:ext cx="6804561"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Arial Black" panose="020B0A04020102020204" pitchFamily="34" charset="0"/>
              </a:rPr>
              <a:t>USS </a:t>
            </a:r>
            <a:r>
              <a:rPr lang="en-US" sz="3200" b="1" dirty="0" smtClean="0">
                <a:effectLst>
                  <a:outerShdw blurRad="38100" dist="38100" dir="2700000" algn="tl">
                    <a:srgbClr val="000000">
                      <a:alpha val="43137"/>
                    </a:srgbClr>
                  </a:outerShdw>
                </a:effectLst>
                <a:latin typeface="Arial Black" panose="020B0A04020102020204" pitchFamily="34" charset="0"/>
              </a:rPr>
              <a:t>THRESHER (</a:t>
            </a:r>
            <a:r>
              <a:rPr lang="en-US" sz="3200" b="1" dirty="0">
                <a:effectLst>
                  <a:outerShdw blurRad="38100" dist="38100" dir="2700000" algn="tl">
                    <a:srgbClr val="000000">
                      <a:alpha val="43137"/>
                    </a:srgbClr>
                  </a:outerShdw>
                </a:effectLst>
                <a:latin typeface="Arial Black" panose="020B0A04020102020204" pitchFamily="34" charset="0"/>
              </a:rPr>
              <a:t>SSN-593)</a:t>
            </a:r>
          </a:p>
        </p:txBody>
      </p:sp>
    </p:spTree>
    <p:extLst>
      <p:ext uri="{BB962C8B-B14F-4D97-AF65-F5344CB8AC3E}">
        <p14:creationId xmlns:p14="http://schemas.microsoft.com/office/powerpoint/2010/main" val="4230716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5610" y="712519"/>
            <a:ext cx="9669908" cy="3835730"/>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58837" y="5996942"/>
            <a:ext cx="5569527" cy="584775"/>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latin typeface="Arial Black" panose="020B0A04020102020204" pitchFamily="34" charset="0"/>
              </a:rPr>
              <a:t>USS GUDGEON (</a:t>
            </a:r>
            <a:r>
              <a:rPr lang="en-US" sz="3200" b="1" dirty="0">
                <a:effectLst>
                  <a:outerShdw blurRad="38100" dist="38100" dir="2700000" algn="tl">
                    <a:srgbClr val="000000">
                      <a:alpha val="43137"/>
                    </a:srgbClr>
                  </a:outerShdw>
                </a:effectLst>
                <a:latin typeface="Arial Black" panose="020B0A04020102020204" pitchFamily="34" charset="0"/>
              </a:rPr>
              <a:t>SS-211)</a:t>
            </a:r>
          </a:p>
        </p:txBody>
      </p:sp>
    </p:spTree>
    <p:extLst>
      <p:ext uri="{BB962C8B-B14F-4D97-AF65-F5344CB8AC3E}">
        <p14:creationId xmlns:p14="http://schemas.microsoft.com/office/powerpoint/2010/main" val="3738604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90030" y="249318"/>
            <a:ext cx="5647092" cy="5578465"/>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35086" y="5996944"/>
            <a:ext cx="6187044" cy="584775"/>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latin typeface="Arial Black" panose="020B0A04020102020204" pitchFamily="34" charset="0"/>
              </a:rPr>
              <a:t>USS GRENADIER (</a:t>
            </a:r>
            <a:r>
              <a:rPr lang="en-US" sz="3200" b="1" dirty="0">
                <a:effectLst>
                  <a:outerShdw blurRad="38100" dist="38100" dir="2700000" algn="tl">
                    <a:srgbClr val="000000">
                      <a:alpha val="43137"/>
                    </a:srgbClr>
                  </a:outerShdw>
                </a:effectLst>
                <a:latin typeface="Arial Black" panose="020B0A04020102020204" pitchFamily="34" charset="0"/>
              </a:rPr>
              <a:t>SS-210)</a:t>
            </a:r>
          </a:p>
        </p:txBody>
      </p:sp>
    </p:spTree>
    <p:extLst>
      <p:ext uri="{BB962C8B-B14F-4D97-AF65-F5344CB8AC3E}">
        <p14:creationId xmlns:p14="http://schemas.microsoft.com/office/powerpoint/2010/main" val="3155571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154788" y="285686"/>
            <a:ext cx="7942686" cy="5216756"/>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35086" y="5996944"/>
            <a:ext cx="618704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n-ea"/>
                <a:cs typeface="+mn-cs"/>
              </a:rPr>
              <a:t>USS BONEFISH (SS-582)</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2325346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0732" y="391458"/>
            <a:ext cx="4279295" cy="6157259"/>
          </a:xfrm>
          <a:prstGeom prst="rect">
            <a:avLst/>
          </a:prstGeom>
        </p:spPr>
      </p:pic>
    </p:spTree>
    <p:extLst>
      <p:ext uri="{BB962C8B-B14F-4D97-AF65-F5344CB8AC3E}">
        <p14:creationId xmlns:p14="http://schemas.microsoft.com/office/powerpoint/2010/main" val="27404713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472</TotalTime>
  <Words>612</Words>
  <Application>Microsoft Office PowerPoint</Application>
  <PresentationFormat>Widescreen</PresentationFormat>
  <Paragraphs>25</Paragraphs>
  <Slides>8</Slides>
  <Notes>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Black</vt:lpstr>
      <vt:lpstr>Calibri</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Emmett</dc:creator>
  <cp:lastModifiedBy>Dan Marks</cp:lastModifiedBy>
  <cp:revision>83</cp:revision>
  <cp:lastPrinted>2015-08-09T03:09:37Z</cp:lastPrinted>
  <dcterms:created xsi:type="dcterms:W3CDTF">2015-08-06T06:22:26Z</dcterms:created>
  <dcterms:modified xsi:type="dcterms:W3CDTF">2020-09-07T03:42:57Z</dcterms:modified>
</cp:coreProperties>
</file>