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2" r:id="rId2"/>
    <p:sldId id="264" r:id="rId3"/>
    <p:sldId id="257" r:id="rId4"/>
    <p:sldId id="258" r:id="rId5"/>
    <p:sldId id="263" r:id="rId6"/>
    <p:sldId id="265" r:id="rId7"/>
    <p:sldId id="266" r:id="rId8"/>
    <p:sldId id="267" r:id="rId9"/>
    <p:sldId id="268" r:id="rId10"/>
    <p:sldId id="261"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79537" autoAdjust="0"/>
  </p:normalViewPr>
  <p:slideViewPr>
    <p:cSldViewPr snapToGrid="0" showGuides="1">
      <p:cViewPr>
        <p:scale>
          <a:sx n="80" d="100"/>
          <a:sy n="80" d="100"/>
        </p:scale>
        <p:origin x="-318" y="858"/>
      </p:cViewPr>
      <p:guideLst>
        <p:guide orient="horz" pos="2160"/>
        <p:guide pos="3840"/>
      </p:guideLst>
    </p:cSldViewPr>
  </p:slideViewPr>
  <p:notesTextViewPr>
    <p:cViewPr>
      <p:scale>
        <a:sx n="1" d="1"/>
        <a:sy n="1" d="1"/>
      </p:scale>
      <p:origin x="0" y="0"/>
    </p:cViewPr>
  </p:notesTextViewPr>
  <p:notesViewPr>
    <p:cSldViewPr snapToGrid="0">
      <p:cViewPr>
        <p:scale>
          <a:sx n="61" d="100"/>
          <a:sy n="61" d="100"/>
        </p:scale>
        <p:origin x="-260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4090D6A3-63FF-4942-B39D-F804A487A66D}" type="datetimeFigureOut">
              <a:rPr lang="en-US" smtClean="0"/>
              <a:t>8/20/2015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91F3E087-B240-49B2-8DFC-A251B4B4BECB}" type="slidenum">
              <a:rPr lang="en-US" smtClean="0"/>
              <a:t>‹#›</a:t>
            </a:fld>
            <a:endParaRPr lang="en-US"/>
          </a:p>
        </p:txBody>
      </p:sp>
    </p:spTree>
    <p:extLst>
      <p:ext uri="{BB962C8B-B14F-4D97-AF65-F5344CB8AC3E}">
        <p14:creationId xmlns:p14="http://schemas.microsoft.com/office/powerpoint/2010/main" val="204091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588963"/>
            <a:ext cx="6400800" cy="3600450"/>
          </a:xfrm>
        </p:spPr>
      </p:sp>
      <p:sp>
        <p:nvSpPr>
          <p:cNvPr id="3" name="Notes Placeholder 2"/>
          <p:cNvSpPr>
            <a:spLocks noGrp="1"/>
          </p:cNvSpPr>
          <p:nvPr>
            <p:ph type="body" idx="1"/>
          </p:nvPr>
        </p:nvSpPr>
        <p:spPr>
          <a:xfrm>
            <a:off x="714988" y="4349018"/>
            <a:ext cx="5852160" cy="4812806"/>
          </a:xfrm>
        </p:spPr>
        <p:txBody>
          <a:bodyPr/>
          <a:lstStyle/>
          <a:p>
            <a:pPr>
              <a:spcAft>
                <a:spcPts val="634"/>
              </a:spcAft>
            </a:pP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And we should remember those sub sailors whose boats may have survived but who themselves departed on Eternal Patrol. Sailors, rest </a:t>
            </a:r>
            <a:r>
              <a:rPr lang="en-US" sz="2200" b="1" dirty="0" smtClean="0"/>
              <a:t>your </a:t>
            </a:r>
            <a:r>
              <a:rPr lang="en-US" sz="2200" b="1" dirty="0"/>
              <a:t>oars. </a:t>
            </a:r>
            <a:r>
              <a:rPr lang="en-US" sz="2200" b="1" i="1" dirty="0">
                <a:solidFill>
                  <a:srgbClr val="FF0000"/>
                </a:solidFill>
              </a:rPr>
              <a:t>(Bell)</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10</a:t>
            </a:fld>
            <a:endParaRPr lang="en-US"/>
          </a:p>
        </p:txBody>
      </p:sp>
    </p:spTree>
    <p:extLst>
      <p:ext uri="{BB962C8B-B14F-4D97-AF65-F5344CB8AC3E}">
        <p14:creationId xmlns:p14="http://schemas.microsoft.com/office/powerpoint/2010/main" val="198867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398463"/>
            <a:ext cx="5407025" cy="3041650"/>
          </a:xfrm>
        </p:spPr>
      </p:sp>
      <p:sp>
        <p:nvSpPr>
          <p:cNvPr id="3" name="Notes Placeholder 2"/>
          <p:cNvSpPr>
            <a:spLocks noGrp="1"/>
          </p:cNvSpPr>
          <p:nvPr>
            <p:ph type="body" idx="1"/>
          </p:nvPr>
        </p:nvSpPr>
        <p:spPr>
          <a:xfrm>
            <a:off x="449076" y="3626604"/>
            <a:ext cx="6407913" cy="5579389"/>
          </a:xfrm>
        </p:spPr>
        <p:txBody>
          <a:bodyPr/>
          <a:lstStyle/>
          <a:p>
            <a:pPr>
              <a:spcAft>
                <a:spcPts val="634"/>
              </a:spcAft>
            </a:pPr>
            <a:r>
              <a:rPr lang="en-US" sz="2200" b="1" i="1" dirty="0" smtClean="0">
                <a:solidFill>
                  <a:srgbClr val="FF0000"/>
                </a:solidFill>
              </a:rPr>
              <a:t>USS </a:t>
            </a:r>
            <a:r>
              <a:rPr lang="en-US" sz="2200" b="1" i="1" dirty="0">
                <a:solidFill>
                  <a:srgbClr val="FF0000"/>
                </a:solidFill>
              </a:rPr>
              <a:t>PERCH (SS-176)</a:t>
            </a:r>
            <a:r>
              <a:rPr lang="en-US" sz="2200" b="1" dirty="0"/>
              <a:t> began her second combat cruise in </a:t>
            </a:r>
            <a:r>
              <a:rPr lang="en-US" sz="2200" b="1" dirty="0" smtClean="0"/>
              <a:t>February 1942. </a:t>
            </a:r>
            <a:r>
              <a:rPr lang="en-US" sz="2200" b="1" dirty="0"/>
              <a:t>Initially patrolling off Celebes, she received damage in an attack on an enemy ship on the 25th, and was then transferred to the waters north of Java. During the night of 1 March she was the object of a depth charge attack by two destroyers, which left her in a crippled condition. </a:t>
            </a:r>
            <a:r>
              <a:rPr lang="en-US" sz="2200" b="1" dirty="0" smtClean="0"/>
              <a:t>Another </a:t>
            </a:r>
            <a:r>
              <a:rPr lang="en-US" sz="2200" b="1" dirty="0"/>
              <a:t>depth charging the next day made her problems grow even worse. </a:t>
            </a:r>
            <a:r>
              <a:rPr lang="en-US" sz="2200" b="1" i="1" dirty="0"/>
              <a:t>Perch</a:t>
            </a:r>
            <a:r>
              <a:rPr lang="en-US" sz="2200" b="1" dirty="0"/>
              <a:t> attempted to leave the area, but was trapped half-submerged in shallow water. Surrounded by enemy ships, her Commanding Officer ordered the submarine abandoned and scuttled early on 3 March 1942. Her officers and men were promptly taken captive, and </a:t>
            </a:r>
            <a:r>
              <a:rPr lang="en-US" sz="2200" b="1" dirty="0" smtClean="0"/>
              <a:t>six </a:t>
            </a:r>
            <a:r>
              <a:rPr lang="en-US" sz="2200" b="1" dirty="0"/>
              <a:t>of them did not survive the more than three years they spent as prisoners of war. </a:t>
            </a:r>
            <a:r>
              <a:rPr lang="en-US" sz="2200" b="1" i="1" dirty="0" smtClean="0">
                <a:solidFill>
                  <a:srgbClr val="FF0000"/>
                </a:solidFill>
              </a:rPr>
              <a:t>(</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2</a:t>
            </a:fld>
            <a:endParaRPr lang="en-US" dirty="0"/>
          </a:p>
        </p:txBody>
      </p:sp>
    </p:spTree>
    <p:extLst>
      <p:ext uri="{BB962C8B-B14F-4D97-AF65-F5344CB8AC3E}">
        <p14:creationId xmlns:p14="http://schemas.microsoft.com/office/powerpoint/2010/main" val="36472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19138"/>
            <a:ext cx="5564187" cy="3130550"/>
          </a:xfrm>
        </p:spPr>
      </p:sp>
      <p:sp>
        <p:nvSpPr>
          <p:cNvPr id="3" name="Notes Placeholder 2"/>
          <p:cNvSpPr>
            <a:spLocks noGrp="1"/>
          </p:cNvSpPr>
          <p:nvPr>
            <p:ph type="body" idx="1"/>
          </p:nvPr>
        </p:nvSpPr>
        <p:spPr>
          <a:xfrm>
            <a:off x="432536" y="3890076"/>
            <a:ext cx="6455971" cy="4912961"/>
          </a:xfrm>
        </p:spPr>
        <p:txBody>
          <a:bodyPr/>
          <a:lstStyle/>
          <a:p>
            <a:pPr defTabSz="966511">
              <a:defRPr/>
            </a:pPr>
            <a:r>
              <a:rPr lang="en-US" sz="2200" b="1" i="1" dirty="0" smtClean="0">
                <a:solidFill>
                  <a:srgbClr val="FF0000"/>
                </a:solidFill>
              </a:rPr>
              <a:t>USS </a:t>
            </a:r>
            <a:r>
              <a:rPr lang="en-US" sz="2200" b="1" i="1" dirty="0">
                <a:solidFill>
                  <a:srgbClr val="FF0000"/>
                </a:solidFill>
              </a:rPr>
              <a:t>GRAMPUS (</a:t>
            </a:r>
            <a:r>
              <a:rPr lang="en-US" sz="2200" b="1" i="1" dirty="0" smtClean="0">
                <a:solidFill>
                  <a:srgbClr val="FF0000"/>
                </a:solidFill>
              </a:rPr>
              <a:t>SS-207) </a:t>
            </a:r>
            <a:r>
              <a:rPr lang="en-US" sz="2200" b="1" dirty="0"/>
              <a:t>left Brisbane, Australia, in mid-February 1943 to begin her sixth patrol, </a:t>
            </a:r>
            <a:r>
              <a:rPr lang="en-US" sz="2200" b="1" dirty="0" smtClean="0"/>
              <a:t>in </a:t>
            </a:r>
            <a:r>
              <a:rPr lang="en-US" sz="2200" b="1" dirty="0"/>
              <a:t>the </a:t>
            </a:r>
            <a:r>
              <a:rPr lang="en-US" sz="2200" b="1" dirty="0" err="1"/>
              <a:t>Solomons</a:t>
            </a:r>
            <a:r>
              <a:rPr lang="en-US" sz="2200" b="1" dirty="0"/>
              <a:t>. </a:t>
            </a:r>
            <a:r>
              <a:rPr lang="en-US" sz="2200" b="1" i="1" dirty="0" smtClean="0"/>
              <a:t>GRAMPUS</a:t>
            </a:r>
            <a:r>
              <a:rPr lang="en-US" sz="2200" b="1" dirty="0" smtClean="0"/>
              <a:t> </a:t>
            </a:r>
            <a:r>
              <a:rPr lang="en-US" sz="2200" b="1" dirty="0"/>
              <a:t>did not return from this mission and was subsequently declared lost with all hands</a:t>
            </a:r>
            <a:r>
              <a:rPr lang="en-US" sz="2200" b="1" dirty="0" smtClean="0"/>
              <a:t>. </a:t>
            </a:r>
            <a:r>
              <a:rPr lang="en-US" sz="2200" b="1" dirty="0"/>
              <a:t>It is possible that she was sunk by the Japanese destroyers </a:t>
            </a:r>
            <a:r>
              <a:rPr lang="en-US" sz="2200" b="1" i="1" dirty="0" smtClean="0"/>
              <a:t>MINEGUMO</a:t>
            </a:r>
            <a:r>
              <a:rPr lang="en-US" sz="2200" b="1" dirty="0" smtClean="0"/>
              <a:t> </a:t>
            </a:r>
            <a:r>
              <a:rPr lang="en-US" sz="2200" b="1" dirty="0"/>
              <a:t>and </a:t>
            </a:r>
            <a:r>
              <a:rPr lang="en-US" sz="2200" b="1" i="1" dirty="0" smtClean="0"/>
              <a:t>MURASAME</a:t>
            </a:r>
            <a:r>
              <a:rPr lang="en-US" sz="2200" b="1" dirty="0" smtClean="0"/>
              <a:t> </a:t>
            </a:r>
            <a:r>
              <a:rPr lang="en-US" sz="2200" b="1" dirty="0"/>
              <a:t>in a battle fought in the </a:t>
            </a:r>
            <a:r>
              <a:rPr lang="en-US" sz="2200" b="1" dirty="0" err="1"/>
              <a:t>Blackett</a:t>
            </a:r>
            <a:r>
              <a:rPr lang="en-US" sz="2200" b="1" dirty="0"/>
              <a:t> Strait, near </a:t>
            </a:r>
            <a:r>
              <a:rPr lang="en-US" sz="2200" b="1" dirty="0" err="1"/>
              <a:t>Kolombangara</a:t>
            </a:r>
            <a:r>
              <a:rPr lang="en-US" sz="2200" b="1" dirty="0"/>
              <a:t> Island, on 5 March 1943, shortly before those enemy ships were sunk in a night action with U.S. cruisers and destroyers. 71 men </a:t>
            </a:r>
            <a:r>
              <a:rPr lang="en-US" sz="2200" b="1" dirty="0" smtClean="0"/>
              <a:t>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3</a:t>
            </a:fld>
            <a:endParaRPr lang="en-US"/>
          </a:p>
        </p:txBody>
      </p:sp>
    </p:spTree>
    <p:extLst>
      <p:ext uri="{BB962C8B-B14F-4D97-AF65-F5344CB8AC3E}">
        <p14:creationId xmlns:p14="http://schemas.microsoft.com/office/powerpoint/2010/main" val="386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i="1" dirty="0" smtClean="0">
                <a:solidFill>
                  <a:srgbClr val="FF0000"/>
                </a:solidFill>
              </a:rPr>
              <a:t>USS </a:t>
            </a:r>
            <a:r>
              <a:rPr lang="en-US" sz="2200" b="1" i="1" dirty="0">
                <a:solidFill>
                  <a:srgbClr val="FF0000"/>
                </a:solidFill>
              </a:rPr>
              <a:t>H-1 (SS-28</a:t>
            </a:r>
            <a:r>
              <a:rPr lang="en-US" sz="2200" b="1" i="1" dirty="0" smtClean="0">
                <a:solidFill>
                  <a:srgbClr val="FF0000"/>
                </a:solidFill>
              </a:rPr>
              <a:t>) </a:t>
            </a:r>
            <a:r>
              <a:rPr lang="en-US" sz="2200" b="1" i="1" dirty="0" smtClean="0"/>
              <a:t>was l</a:t>
            </a:r>
            <a:r>
              <a:rPr lang="en-US" sz="2200" b="1" dirty="0" smtClean="0"/>
              <a:t>ost </a:t>
            </a:r>
            <a:r>
              <a:rPr lang="en-US" sz="2200" b="1" dirty="0"/>
              <a:t>on March 12, 1920 with the loss of 4 men as they tried to swim to shore after grounding on a tricky shoal off Santa Margarita Island, off the coast of Baja California, Mexico. </a:t>
            </a:r>
            <a:r>
              <a:rPr lang="en-US" sz="2200" b="1" i="1" dirty="0" smtClean="0"/>
              <a:t>VESTAL</a:t>
            </a:r>
            <a:r>
              <a:rPr lang="en-US" sz="2200" b="1" dirty="0" smtClean="0"/>
              <a:t> </a:t>
            </a:r>
            <a:r>
              <a:rPr lang="en-US" sz="2200" b="1" dirty="0"/>
              <a:t>(AR-4), pulled </a:t>
            </a:r>
            <a:r>
              <a:rPr lang="en-US" sz="2200" b="1" i="1" dirty="0"/>
              <a:t>H-1</a:t>
            </a:r>
            <a:r>
              <a:rPr lang="en-US" sz="2200" b="1" dirty="0"/>
              <a:t> off the rocks in the morning of 24 March, only to have her sink 45 minutes later in some 50 feet of water. She was originally named the </a:t>
            </a:r>
            <a:r>
              <a:rPr lang="en-US" sz="2200" b="1" i="1" dirty="0" smtClean="0"/>
              <a:t>USS SEAWOLF </a:t>
            </a:r>
            <a:r>
              <a:rPr lang="en-US" sz="2200" b="1" dirty="0" smtClean="0"/>
              <a:t>before </a:t>
            </a:r>
            <a:r>
              <a:rPr lang="en-US" sz="2200" b="1" dirty="0"/>
              <a:t>becoming </a:t>
            </a:r>
            <a:r>
              <a:rPr lang="en-US" sz="2200" b="1" dirty="0" smtClean="0"/>
              <a:t>H-1.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4</a:t>
            </a:fld>
            <a:endParaRPr lang="en-US"/>
          </a:p>
        </p:txBody>
      </p:sp>
    </p:spTree>
    <p:extLst>
      <p:ext uri="{BB962C8B-B14F-4D97-AF65-F5344CB8AC3E}">
        <p14:creationId xmlns:p14="http://schemas.microsoft.com/office/powerpoint/2010/main" val="17713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546100"/>
            <a:ext cx="5254625" cy="2955925"/>
          </a:xfrm>
        </p:spPr>
      </p:sp>
      <p:sp>
        <p:nvSpPr>
          <p:cNvPr id="3" name="Notes Placeholder 2"/>
          <p:cNvSpPr>
            <a:spLocks noGrp="1"/>
          </p:cNvSpPr>
          <p:nvPr>
            <p:ph type="body" idx="1"/>
          </p:nvPr>
        </p:nvSpPr>
        <p:spPr>
          <a:xfrm>
            <a:off x="432535" y="3549113"/>
            <a:ext cx="6471991" cy="5532894"/>
          </a:xfrm>
        </p:spPr>
        <p:txBody>
          <a:bodyPr/>
          <a:lstStyle/>
          <a:p>
            <a:r>
              <a:rPr lang="en-US" sz="2200" b="1" dirty="0" smtClean="0"/>
              <a:t>In </a:t>
            </a:r>
            <a:r>
              <a:rPr lang="en-US" sz="2200" b="1" dirty="0"/>
              <a:t>late January 1943, </a:t>
            </a:r>
            <a:r>
              <a:rPr lang="en-US" sz="2200" b="1" i="1" dirty="0" smtClean="0">
                <a:solidFill>
                  <a:srgbClr val="FF0000"/>
                </a:solidFill>
              </a:rPr>
              <a:t>USS TRITON (SS-201)</a:t>
            </a:r>
            <a:r>
              <a:rPr lang="en-US" sz="2200" b="1" i="1" dirty="0" smtClean="0"/>
              <a:t> </a:t>
            </a:r>
            <a:r>
              <a:rPr lang="en-US" sz="2200" b="1" dirty="0" smtClean="0"/>
              <a:t>was </a:t>
            </a:r>
            <a:r>
              <a:rPr lang="en-US" sz="2200" b="1" dirty="0"/>
              <a:t>sent to operate against enemy shipping north of the Solomon Islands. She sank one cargo ship in early March and attacked others, but was not heard from after the 11th of the month and in April was reported overdue and presumed lost. Postwar analysis concluded that </a:t>
            </a:r>
            <a:r>
              <a:rPr lang="en-US" sz="2200" b="1" i="1" dirty="0" smtClean="0"/>
              <a:t>USS TRITON</a:t>
            </a:r>
            <a:r>
              <a:rPr lang="en-US" sz="2200" b="1" dirty="0" smtClean="0"/>
              <a:t>, </a:t>
            </a:r>
            <a:r>
              <a:rPr lang="en-US" sz="2200" b="1" dirty="0"/>
              <a:t>with her entire crew of </a:t>
            </a:r>
            <a:r>
              <a:rPr lang="en-US" sz="2200" b="1" dirty="0" smtClean="0"/>
              <a:t>seventy-four </a:t>
            </a:r>
            <a:r>
              <a:rPr lang="en-US" sz="2200" b="1" dirty="0"/>
              <a:t>officers and men, was probably sunk by Japanese destroyers off the Admiralty Islands on 15 March </a:t>
            </a:r>
            <a:r>
              <a:rPr lang="en-US" sz="2200" b="1" dirty="0" smtClean="0"/>
              <a:t>1943. 74 Men Lost.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5</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546100"/>
            <a:ext cx="5254625" cy="2955925"/>
          </a:xfrm>
        </p:spPr>
      </p:sp>
      <p:sp>
        <p:nvSpPr>
          <p:cNvPr id="3" name="Notes Placeholder 2"/>
          <p:cNvSpPr>
            <a:spLocks noGrp="1"/>
          </p:cNvSpPr>
          <p:nvPr>
            <p:ph type="body" idx="1"/>
          </p:nvPr>
        </p:nvSpPr>
        <p:spPr>
          <a:xfrm>
            <a:off x="432535" y="3549113"/>
            <a:ext cx="6471991" cy="5532894"/>
          </a:xfrm>
        </p:spPr>
        <p:txBody>
          <a:bodyPr/>
          <a:lstStyle/>
          <a:p>
            <a:r>
              <a:rPr lang="en-US" sz="2200" b="1" i="1" dirty="0" smtClean="0">
                <a:solidFill>
                  <a:srgbClr val="FF0000"/>
                </a:solidFill>
              </a:rPr>
              <a:t>USS KETE’s </a:t>
            </a:r>
            <a:r>
              <a:rPr lang="en-US" sz="2200" b="1" i="1" dirty="0">
                <a:solidFill>
                  <a:srgbClr val="FF0000"/>
                </a:solidFill>
              </a:rPr>
              <a:t>(SS-369</a:t>
            </a:r>
            <a:r>
              <a:rPr lang="en-US" sz="2200" b="1" i="1" dirty="0" smtClean="0">
                <a:solidFill>
                  <a:srgbClr val="FF0000"/>
                </a:solidFill>
              </a:rPr>
              <a:t>) </a:t>
            </a:r>
            <a:r>
              <a:rPr lang="en-US" sz="2200" b="1" dirty="0"/>
              <a:t>second war patrol, under the command of Lieutenant Commander Edward Ackerman, commenced in early March and took her </a:t>
            </a:r>
            <a:r>
              <a:rPr lang="en-US" sz="2200" b="1" dirty="0" smtClean="0"/>
              <a:t>to </a:t>
            </a:r>
            <a:r>
              <a:rPr lang="en-US" sz="2200" b="1" dirty="0"/>
              <a:t>the waters off Okinawa. She sank three small cargo ships during a 10 </a:t>
            </a:r>
            <a:r>
              <a:rPr lang="en-US" sz="2200" b="1" dirty="0" smtClean="0"/>
              <a:t>March, 1945, </a:t>
            </a:r>
            <a:r>
              <a:rPr lang="en-US" sz="2200" b="1" dirty="0"/>
              <a:t>attack on an enemy convoy and sent a weather report on the 20th, the date she was supposed to depart the patrol area. </a:t>
            </a:r>
            <a:r>
              <a:rPr lang="en-US" sz="2200" b="1" i="1" dirty="0" smtClean="0"/>
              <a:t>KETE</a:t>
            </a:r>
            <a:r>
              <a:rPr lang="en-US" sz="2200" b="1" dirty="0" smtClean="0"/>
              <a:t> </a:t>
            </a:r>
            <a:r>
              <a:rPr lang="en-US" sz="2200" b="1" dirty="0"/>
              <a:t>was not heard from again and was finally reported as lost. She may have been the victim of a Japanese submarine's torpedoes. Her entire crew of 87 officers and men was lost with her.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6</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546100"/>
            <a:ext cx="5254625" cy="2955925"/>
          </a:xfrm>
        </p:spPr>
      </p:sp>
      <p:sp>
        <p:nvSpPr>
          <p:cNvPr id="3" name="Notes Placeholder 2"/>
          <p:cNvSpPr>
            <a:spLocks noGrp="1"/>
          </p:cNvSpPr>
          <p:nvPr>
            <p:ph type="body" idx="1"/>
          </p:nvPr>
        </p:nvSpPr>
        <p:spPr>
          <a:xfrm>
            <a:off x="432535" y="3549113"/>
            <a:ext cx="6471991" cy="5532894"/>
          </a:xfrm>
        </p:spPr>
        <p:txBody>
          <a:bodyPr/>
          <a:lstStyle/>
          <a:p>
            <a:r>
              <a:rPr lang="en-US" sz="2200" b="1" dirty="0"/>
              <a:t>During submarine maneuvers off Honolulu, Hawaii on 25 March 1915, </a:t>
            </a:r>
            <a:r>
              <a:rPr lang="en-US" sz="2200" b="1" i="1" dirty="0">
                <a:solidFill>
                  <a:srgbClr val="FF0000"/>
                </a:solidFill>
              </a:rPr>
              <a:t>USS F-4 (SS-23) </a:t>
            </a:r>
            <a:r>
              <a:rPr lang="en-US" sz="2200" b="1" dirty="0"/>
              <a:t>sank at a depth of 306 </a:t>
            </a:r>
            <a:r>
              <a:rPr lang="en-US" sz="2200" b="1" dirty="0" smtClean="0"/>
              <a:t>feet</a:t>
            </a:r>
            <a:r>
              <a:rPr lang="en-US" sz="2200" b="1" dirty="0"/>
              <a:t>, 1.5 mi from the harbor. Despite valorous efforts of naval authorities at Honolulu to locate the missing boat and save her crew, all 21 perished. </a:t>
            </a:r>
            <a:r>
              <a:rPr lang="en-US" sz="2200" b="1" i="1" dirty="0"/>
              <a:t>F-4</a:t>
            </a:r>
            <a:r>
              <a:rPr lang="en-US" sz="2200" b="1" dirty="0"/>
              <a:t> was the first commissioned submarine of the U.S. Navy to be lost at sea. She was raised in August 1915. The remains of </a:t>
            </a:r>
            <a:r>
              <a:rPr lang="en-US" sz="2200" b="1" i="1" dirty="0"/>
              <a:t>F-4</a:t>
            </a:r>
            <a:r>
              <a:rPr lang="en-US" sz="2200" b="1" dirty="0"/>
              <a:t> were buried as fill in a trench off the Submarine Base, Pearl Harbor</a:t>
            </a:r>
            <a:r>
              <a:rPr lang="en-US" sz="2200" b="1" dirty="0" smtClean="0"/>
              <a:t>, HI</a:t>
            </a:r>
            <a:r>
              <a:rPr lang="en-US" sz="2200" b="1" dirty="0"/>
              <a:t>. </a:t>
            </a:r>
            <a:r>
              <a:rPr lang="en-US" sz="2200" b="1" dirty="0" smtClean="0"/>
              <a:t>Investigation concluded that acid </a:t>
            </a:r>
            <a:r>
              <a:rPr lang="en-US" sz="2200" b="1" dirty="0"/>
              <a:t>corrosion of the lead lining of the battery tank let seawater into the battery compartment, causing loss of control</a:t>
            </a:r>
            <a:r>
              <a:rPr lang="en-US" sz="2200" b="1" dirty="0" smtClean="0"/>
              <a:t>. 21 Men Lost.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7</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546100"/>
            <a:ext cx="5254625" cy="2955925"/>
          </a:xfrm>
        </p:spPr>
      </p:sp>
      <p:sp>
        <p:nvSpPr>
          <p:cNvPr id="3" name="Notes Placeholder 2"/>
          <p:cNvSpPr>
            <a:spLocks noGrp="1"/>
          </p:cNvSpPr>
          <p:nvPr>
            <p:ph type="body" idx="1"/>
          </p:nvPr>
        </p:nvSpPr>
        <p:spPr>
          <a:xfrm>
            <a:off x="432535" y="3549113"/>
            <a:ext cx="6471991" cy="5532894"/>
          </a:xfrm>
        </p:spPr>
        <p:txBody>
          <a:bodyPr/>
          <a:lstStyle/>
          <a:p>
            <a:r>
              <a:rPr lang="en-US" sz="2200" b="1" i="1" dirty="0">
                <a:solidFill>
                  <a:schemeClr val="accent2"/>
                </a:solidFill>
              </a:rPr>
              <a:t>USS TULIBEE (SS-284) </a:t>
            </a:r>
            <a:r>
              <a:rPr lang="en-US" sz="2200" b="1" dirty="0"/>
              <a:t>was sent to the </a:t>
            </a:r>
            <a:r>
              <a:rPr lang="en-US" sz="2200" b="1" dirty="0" err="1"/>
              <a:t>Palaus</a:t>
            </a:r>
            <a:r>
              <a:rPr lang="en-US" sz="2200" b="1" dirty="0"/>
              <a:t> area for her fourth patrol, which began early in </a:t>
            </a:r>
            <a:r>
              <a:rPr lang="en-US" sz="2200" b="1" dirty="0" smtClean="0"/>
              <a:t>March 1944. </a:t>
            </a:r>
            <a:r>
              <a:rPr lang="en-US" sz="2200" b="1" dirty="0"/>
              <a:t>On the 26th of that month, while attacking a convoy, </a:t>
            </a:r>
            <a:r>
              <a:rPr lang="en-US" sz="2200" b="1" i="1" dirty="0"/>
              <a:t>USS Tullibee </a:t>
            </a:r>
            <a:r>
              <a:rPr lang="en-US" sz="2200" b="1" dirty="0"/>
              <a:t>was sunk when one of her own torpedoes apparently circled back and hit her. Only one Sailor survived from her crew of </a:t>
            </a:r>
            <a:r>
              <a:rPr lang="en-US" sz="2200" b="1" dirty="0" smtClean="0"/>
              <a:t>eighty.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8</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4366" y="546100"/>
            <a:ext cx="4928461" cy="2772445"/>
          </a:xfrm>
        </p:spPr>
      </p:sp>
      <p:sp>
        <p:nvSpPr>
          <p:cNvPr id="3" name="Notes Placeholder 2"/>
          <p:cNvSpPr>
            <a:spLocks noGrp="1"/>
          </p:cNvSpPr>
          <p:nvPr>
            <p:ph type="body" idx="1"/>
          </p:nvPr>
        </p:nvSpPr>
        <p:spPr>
          <a:xfrm>
            <a:off x="432535" y="3363134"/>
            <a:ext cx="6471991" cy="5532894"/>
          </a:xfrm>
        </p:spPr>
        <p:txBody>
          <a:bodyPr/>
          <a:lstStyle/>
          <a:p>
            <a:r>
              <a:rPr lang="en-US" sz="2200" b="1" dirty="0">
                <a:solidFill>
                  <a:prstClr val="black"/>
                </a:solidFill>
              </a:rPr>
              <a:t>On 24 March </a:t>
            </a:r>
            <a:r>
              <a:rPr lang="en-US" sz="2200" b="1" dirty="0" smtClean="0">
                <a:solidFill>
                  <a:prstClr val="black"/>
                </a:solidFill>
              </a:rPr>
              <a:t>1945, </a:t>
            </a:r>
            <a:r>
              <a:rPr lang="en-US" sz="2200" b="1" i="1" dirty="0" smtClean="0">
                <a:solidFill>
                  <a:schemeClr val="accent2"/>
                </a:solidFill>
              </a:rPr>
              <a:t>USS </a:t>
            </a:r>
            <a:r>
              <a:rPr lang="en-US" sz="2200" b="1" i="1" dirty="0">
                <a:solidFill>
                  <a:schemeClr val="accent2"/>
                </a:solidFill>
              </a:rPr>
              <a:t>TRIGGER (SS-237) </a:t>
            </a:r>
            <a:r>
              <a:rPr lang="en-US" sz="2200" b="1" dirty="0"/>
              <a:t>was ordered to join a wolf pack and to acknowledge receipt of the message. A weather report came from the submarine that day but no confirmation of her having received the message. The weather report was </a:t>
            </a:r>
            <a:r>
              <a:rPr lang="en-US" sz="2200" b="1" i="1" dirty="0" smtClean="0"/>
              <a:t>TRIGGER's</a:t>
            </a:r>
            <a:r>
              <a:rPr lang="en-US" sz="2200" b="1" dirty="0" smtClean="0"/>
              <a:t> </a:t>
            </a:r>
            <a:r>
              <a:rPr lang="en-US" sz="2200" b="1" dirty="0"/>
              <a:t>last transmission. </a:t>
            </a:r>
            <a:r>
              <a:rPr lang="en-US" sz="2200" b="1" dirty="0" smtClean="0"/>
              <a:t>Postwar </a:t>
            </a:r>
            <a:r>
              <a:rPr lang="en-US" sz="2200" b="1" dirty="0"/>
              <a:t>records indicate she torpedoed and sank a Japanese repair ship, but the next day, Japanese planes and ships joined in a two-hour attack on a submarine heard by other boats in the wolf pack. Japanese records showed a Japanese aircraft detected and bombed a submarine on 28 March 1945. Destroyers were then guided to the spot and delivered an intensive depth charging. After two hours, a large oil slick </a:t>
            </a:r>
            <a:r>
              <a:rPr lang="en-US" sz="2200" b="1" dirty="0" smtClean="0"/>
              <a:t>appeared</a:t>
            </a:r>
            <a:r>
              <a:rPr lang="en-US" sz="2200" b="1" dirty="0"/>
              <a:t>. 89 </a:t>
            </a:r>
            <a:r>
              <a:rPr lang="en-US" sz="2200" b="1" dirty="0" smtClean="0"/>
              <a:t>Men Lost</a:t>
            </a:r>
            <a:r>
              <a:rPr lang="en-US" sz="2200" b="1" dirty="0"/>
              <a:t>.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9</a:t>
            </a:fld>
            <a:endParaRPr lang="en-US" dirty="0"/>
          </a:p>
        </p:txBody>
      </p:sp>
    </p:spTree>
    <p:extLst>
      <p:ext uri="{BB962C8B-B14F-4D97-AF65-F5344CB8AC3E}">
        <p14:creationId xmlns:p14="http://schemas.microsoft.com/office/powerpoint/2010/main" val="177137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74154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478709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70091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603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99958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41941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9458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227203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68965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93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9694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8361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BB9CB-09C4-4235-AB8A-A93CA6426115}"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5327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380994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561" y="180010"/>
            <a:ext cx="704012" cy="476187"/>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351" y="4999583"/>
            <a:ext cx="1827126" cy="1778402"/>
          </a:xfrm>
          <a:prstGeom prst="rect">
            <a:avLst/>
          </a:prstGeom>
        </p:spPr>
      </p:pic>
    </p:spTree>
    <p:extLst>
      <p:ext uri="{BB962C8B-B14F-4D97-AF65-F5344CB8AC3E}">
        <p14:creationId xmlns:p14="http://schemas.microsoft.com/office/powerpoint/2010/main" val="42091404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067902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678336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86BB9CB-09C4-4235-AB8A-A93CA6426115}" type="datetimeFigureOut">
              <a:rPr lang="en-US" smtClean="0"/>
              <a:t>8/20/2015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25B8A2-9B90-4607-A49A-6EAA088C43F4}" type="slidenum">
              <a:rPr lang="en-US" smtClean="0"/>
              <a:t>‹#›</a:t>
            </a:fld>
            <a:endParaRPr lang="en-US"/>
          </a:p>
        </p:txBody>
      </p:sp>
    </p:spTree>
    <p:extLst>
      <p:ext uri="{BB962C8B-B14F-4D97-AF65-F5344CB8AC3E}">
        <p14:creationId xmlns:p14="http://schemas.microsoft.com/office/powerpoint/2010/main" val="1721941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235" y="598656"/>
            <a:ext cx="7424725" cy="5386090"/>
          </a:xfrm>
          <a:prstGeom prst="rect">
            <a:avLst/>
          </a:prstGeom>
        </p:spPr>
        <p:txBody>
          <a:bodyPr wrap="none">
            <a:spAutoFit/>
          </a:bodyPr>
          <a:lstStyle/>
          <a:p>
            <a:pPr algn="ctr"/>
            <a:r>
              <a:rPr lang="en-US" sz="11500" b="1" dirty="0" smtClean="0">
                <a:effectLst>
                  <a:outerShdw blurRad="38100" dist="38100" dir="2700000" algn="tl">
                    <a:srgbClr val="000000">
                      <a:alpha val="43137"/>
                    </a:srgbClr>
                  </a:outerShdw>
                </a:effectLst>
                <a:latin typeface="Arial Black" panose="020B0A04020102020204" pitchFamily="34" charset="0"/>
              </a:rPr>
              <a:t>TOLLING</a:t>
            </a:r>
          </a:p>
          <a:p>
            <a:pPr algn="ctr"/>
            <a:r>
              <a:rPr lang="en-US" sz="6000" b="1" dirty="0" smtClean="0">
                <a:effectLst>
                  <a:outerShdw blurRad="38100" dist="38100" dir="2700000" algn="tl">
                    <a:srgbClr val="000000">
                      <a:alpha val="43137"/>
                    </a:srgbClr>
                  </a:outerShdw>
                </a:effectLst>
                <a:latin typeface="Arial Black" panose="020B0A04020102020204" pitchFamily="34" charset="0"/>
              </a:rPr>
              <a:t>FOR THE</a:t>
            </a:r>
          </a:p>
          <a:p>
            <a:pPr algn="ctr"/>
            <a:r>
              <a:rPr lang="en-US" sz="11500" b="1" dirty="0" smtClean="0">
                <a:effectLst>
                  <a:outerShdw blurRad="38100" dist="38100" dir="2700000" algn="tl">
                    <a:srgbClr val="000000">
                      <a:alpha val="43137"/>
                    </a:srgbClr>
                  </a:outerShdw>
                </a:effectLst>
                <a:latin typeface="Arial Black" panose="020B0A04020102020204" pitchFamily="34" charset="0"/>
              </a:rPr>
              <a:t>BOATS</a:t>
            </a:r>
          </a:p>
          <a:p>
            <a:pPr algn="ctr"/>
            <a:r>
              <a:rPr lang="en-US" sz="4800" b="1" dirty="0" smtClean="0">
                <a:effectLst>
                  <a:outerShdw blurRad="38100" dist="38100" dir="2700000" algn="tl">
                    <a:srgbClr val="000000">
                      <a:alpha val="43137"/>
                    </a:srgbClr>
                  </a:outerShdw>
                </a:effectLst>
                <a:latin typeface="Arial Black" panose="020B0A04020102020204" pitchFamily="34" charset="0"/>
              </a:rPr>
              <a:t>MARCH</a:t>
            </a:r>
            <a:endParaRPr lang="en-US" sz="4800" dirty="0"/>
          </a:p>
        </p:txBody>
      </p:sp>
      <p:pic>
        <p:nvPicPr>
          <p:cNvPr id="3" name="eternalfath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0322" y="6446322"/>
            <a:ext cx="411678" cy="411678"/>
          </a:xfrm>
          <a:prstGeom prst="rect">
            <a:avLst/>
          </a:prstGeom>
        </p:spPr>
      </p:pic>
    </p:spTree>
    <p:extLst>
      <p:ext uri="{BB962C8B-B14F-4D97-AF65-F5344CB8AC3E}">
        <p14:creationId xmlns:p14="http://schemas.microsoft.com/office/powerpoint/2010/main" val="36960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32" y="391458"/>
            <a:ext cx="4279295" cy="6157259"/>
          </a:xfrm>
          <a:prstGeom prst="rect">
            <a:avLst/>
          </a:prstGeom>
        </p:spPr>
      </p:pic>
    </p:spTree>
    <p:extLst>
      <p:ext uri="{BB962C8B-B14F-4D97-AF65-F5344CB8AC3E}">
        <p14:creationId xmlns:p14="http://schemas.microsoft.com/office/powerpoint/2010/main" val="2740471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5070" y="5557850"/>
            <a:ext cx="4829143" cy="584775"/>
          </a:xfrm>
          <a:prstGeom prst="rect">
            <a:avLst/>
          </a:prstGeom>
        </p:spPr>
        <p:txBody>
          <a:bodyPr wrap="none">
            <a:spAutoFit/>
          </a:bodyPr>
          <a:lstStyle/>
          <a:p>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PERCH </a:t>
            </a:r>
            <a:r>
              <a:rPr lang="en-US" sz="3200" b="1" dirty="0">
                <a:effectLst>
                  <a:outerShdw blurRad="38100" dist="38100" dir="2700000" algn="tl">
                    <a:srgbClr val="000000">
                      <a:alpha val="43137"/>
                    </a:srgbClr>
                  </a:outerShdw>
                </a:effectLst>
                <a:latin typeface="Arial Black" panose="020B0A04020102020204" pitchFamily="34" charset="0"/>
              </a:rPr>
              <a:t>(</a:t>
            </a:r>
            <a:r>
              <a:rPr lang="en-US" sz="3200" b="1" dirty="0" smtClean="0">
                <a:effectLst>
                  <a:outerShdw blurRad="38100" dist="38100" dir="2700000" algn="tl">
                    <a:srgbClr val="000000">
                      <a:alpha val="43137"/>
                    </a:srgbClr>
                  </a:outerShdw>
                </a:effectLst>
                <a:latin typeface="Arial Black" panose="020B0A04020102020204" pitchFamily="34" charset="0"/>
              </a:rPr>
              <a:t>SS-176)</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25312" y="373871"/>
            <a:ext cx="6626699" cy="4970025"/>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1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0134" y="5640591"/>
            <a:ext cx="6472051"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GRAMPUS (</a:t>
            </a:r>
            <a:r>
              <a:rPr lang="en-US" sz="3200" b="1" dirty="0" smtClean="0">
                <a:effectLst>
                  <a:outerShdw blurRad="38100" dist="38100" dir="2700000" algn="tl">
                    <a:srgbClr val="000000">
                      <a:alpha val="43137"/>
                    </a:srgbClr>
                  </a:outerShdw>
                </a:effectLst>
                <a:latin typeface="Arial Black" panose="020B0A04020102020204" pitchFamily="34" charset="0"/>
              </a:rPr>
              <a:t>SS-207)</a:t>
            </a:r>
            <a:endParaRPr lang="en-US" sz="3200" b="1" dirty="0">
              <a:effectLst>
                <a:outerShdw blurRad="38100" dist="38100" dir="2700000" algn="tl">
                  <a:srgbClr val="000000">
                    <a:alpha val="43137"/>
                  </a:srgbClr>
                </a:outerShdw>
              </a:effectLst>
              <a:latin typeface="Arial Black" panose="020B0A04020102020204"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00134" y="278464"/>
            <a:ext cx="6679730" cy="5013921"/>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83781" y="454734"/>
            <a:ext cx="6625053" cy="4973092"/>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02577" y="5996944"/>
            <a:ext cx="6804561"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H-1 (</a:t>
            </a:r>
            <a:r>
              <a:rPr lang="en-US" sz="3200" b="1" dirty="0">
                <a:effectLst>
                  <a:outerShdw blurRad="38100" dist="38100" dir="2700000" algn="tl">
                    <a:srgbClr val="000000">
                      <a:alpha val="43137"/>
                    </a:srgbClr>
                  </a:outerShdw>
                </a:effectLst>
                <a:latin typeface="Arial Black" panose="020B0A04020102020204" pitchFamily="34" charset="0"/>
              </a:rPr>
              <a:t>SS-28)</a:t>
            </a:r>
          </a:p>
        </p:txBody>
      </p:sp>
    </p:spTree>
    <p:extLst>
      <p:ext uri="{BB962C8B-B14F-4D97-AF65-F5344CB8AC3E}">
        <p14:creationId xmlns:p14="http://schemas.microsoft.com/office/powerpoint/2010/main" val="423071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01552" y="354148"/>
            <a:ext cx="7048841" cy="5286631"/>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89465" y="5996943"/>
            <a:ext cx="5569527"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Arial Black" panose="020B0A04020102020204" pitchFamily="34" charset="0"/>
              </a:rPr>
              <a:t>USS TRITON (</a:t>
            </a:r>
            <a:r>
              <a:rPr lang="en-US" sz="3200" b="1" dirty="0">
                <a:effectLst>
                  <a:outerShdw blurRad="38100" dist="38100" dir="2700000" algn="tl">
                    <a:srgbClr val="000000">
                      <a:alpha val="43137"/>
                    </a:srgbClr>
                  </a:outerShdw>
                </a:effectLst>
                <a:latin typeface="Arial Black" panose="020B0A04020102020204" pitchFamily="34" charset="0"/>
              </a:rPr>
              <a:t>SS-201)</a:t>
            </a:r>
          </a:p>
        </p:txBody>
      </p:sp>
    </p:spTree>
    <p:extLst>
      <p:ext uri="{BB962C8B-B14F-4D97-AF65-F5344CB8AC3E}">
        <p14:creationId xmlns:p14="http://schemas.microsoft.com/office/powerpoint/2010/main" val="3738604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14452" y="249319"/>
            <a:ext cx="6706395" cy="5033935"/>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KETE </a:t>
            </a:r>
            <a:r>
              <a:rPr lang="en-US" sz="3200" b="1" dirty="0">
                <a:effectLst>
                  <a:outerShdw blurRad="38100" dist="38100" dir="2700000" algn="tl">
                    <a:srgbClr val="000000">
                      <a:alpha val="43137"/>
                    </a:srgbClr>
                  </a:outerShdw>
                </a:effectLst>
                <a:latin typeface="Arial Black" panose="020B0A04020102020204" pitchFamily="34" charset="0"/>
              </a:rPr>
              <a:t>(</a:t>
            </a:r>
            <a:r>
              <a:rPr lang="en-US" sz="3200" b="1" dirty="0" smtClean="0">
                <a:effectLst>
                  <a:outerShdw blurRad="38100" dist="38100" dir="2700000" algn="tl">
                    <a:srgbClr val="000000">
                      <a:alpha val="43137"/>
                    </a:srgbClr>
                  </a:outerShdw>
                </a:effectLst>
                <a:latin typeface="Arial Black" panose="020B0A04020102020204" pitchFamily="34" charset="0"/>
              </a:rPr>
              <a:t>SS-369)</a:t>
            </a:r>
            <a:endParaRPr lang="en-US" sz="32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155571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34495" y="249318"/>
            <a:ext cx="3645724" cy="5632017"/>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51958" y="5996944"/>
            <a:ext cx="6163294"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F-4 (SKATE) </a:t>
            </a:r>
            <a:r>
              <a:rPr lang="en-US" sz="3200" b="1" dirty="0">
                <a:effectLst>
                  <a:outerShdw blurRad="38100" dist="38100" dir="2700000" algn="tl">
                    <a:srgbClr val="000000">
                      <a:alpha val="43137"/>
                    </a:srgbClr>
                  </a:outerShdw>
                </a:effectLst>
                <a:latin typeface="Arial Black" panose="020B0A04020102020204" pitchFamily="34" charset="0"/>
              </a:rPr>
              <a:t>(</a:t>
            </a:r>
            <a:r>
              <a:rPr lang="en-US" sz="3200" b="1" dirty="0" smtClean="0">
                <a:effectLst>
                  <a:outerShdw blurRad="38100" dist="38100" dir="2700000" algn="tl">
                    <a:srgbClr val="000000">
                      <a:alpha val="43137"/>
                    </a:srgbClr>
                  </a:outerShdw>
                </a:effectLst>
                <a:latin typeface="Arial Black" panose="020B0A04020102020204" pitchFamily="34" charset="0"/>
              </a:rPr>
              <a:t>SS-23)</a:t>
            </a:r>
            <a:endParaRPr lang="en-US" sz="32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164288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3212" y="353641"/>
            <a:ext cx="6558947" cy="5227761"/>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TULIBEE </a:t>
            </a:r>
            <a:r>
              <a:rPr lang="en-US" sz="3200" b="1" dirty="0">
                <a:effectLst>
                  <a:outerShdw blurRad="38100" dist="38100" dir="2700000" algn="tl">
                    <a:srgbClr val="000000">
                      <a:alpha val="43137"/>
                    </a:srgbClr>
                  </a:outerShdw>
                </a:effectLst>
                <a:latin typeface="Arial Black" panose="020B0A04020102020204" pitchFamily="34" charset="0"/>
              </a:rPr>
              <a:t>(</a:t>
            </a:r>
            <a:r>
              <a:rPr lang="en-US" sz="3200" b="1" dirty="0" smtClean="0">
                <a:effectLst>
                  <a:outerShdw blurRad="38100" dist="38100" dir="2700000" algn="tl">
                    <a:srgbClr val="000000">
                      <a:alpha val="43137"/>
                    </a:srgbClr>
                  </a:outerShdw>
                </a:effectLst>
                <a:latin typeface="Arial Black" panose="020B0A04020102020204" pitchFamily="34" charset="0"/>
              </a:rPr>
              <a:t>SS-284)</a:t>
            </a:r>
            <a:endParaRPr lang="en-US" sz="32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48883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57808" y="286505"/>
            <a:ext cx="7222028" cy="4701131"/>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TRIGGER </a:t>
            </a:r>
            <a:r>
              <a:rPr lang="en-US" sz="3200" b="1" dirty="0">
                <a:effectLst>
                  <a:outerShdw blurRad="38100" dist="38100" dir="2700000" algn="tl">
                    <a:srgbClr val="000000">
                      <a:alpha val="43137"/>
                    </a:srgbClr>
                  </a:outerShdw>
                </a:effectLst>
                <a:latin typeface="Arial Black" panose="020B0A04020102020204" pitchFamily="34" charset="0"/>
              </a:rPr>
              <a:t>(</a:t>
            </a:r>
            <a:r>
              <a:rPr lang="en-US" sz="3200" b="1" dirty="0" smtClean="0">
                <a:effectLst>
                  <a:outerShdw blurRad="38100" dist="38100" dir="2700000" algn="tl">
                    <a:srgbClr val="000000">
                      <a:alpha val="43137"/>
                    </a:srgbClr>
                  </a:outerShdw>
                </a:effectLst>
                <a:latin typeface="Arial Black" panose="020B0A04020102020204" pitchFamily="34" charset="0"/>
              </a:rPr>
              <a:t>SS-237)</a:t>
            </a:r>
            <a:endParaRPr lang="en-US" sz="32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447813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433</TotalTime>
  <Words>976</Words>
  <Application>Microsoft Office PowerPoint</Application>
  <PresentationFormat>Custom</PresentationFormat>
  <Paragraphs>31</Paragraphs>
  <Slides>10</Slides>
  <Notes>10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Emmett</dc:creator>
  <cp:lastModifiedBy>dmarks@cox.net</cp:lastModifiedBy>
  <cp:revision>76</cp:revision>
  <cp:lastPrinted>2015-08-09T03:09:37Z</cp:lastPrinted>
  <dcterms:created xsi:type="dcterms:W3CDTF">2015-08-06T06:22:26Z</dcterms:created>
  <dcterms:modified xsi:type="dcterms:W3CDTF">2015-08-20T20:42:38Z</dcterms:modified>
</cp:coreProperties>
</file>