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64" r:id="rId3"/>
    <p:sldId id="257" r:id="rId4"/>
    <p:sldId id="258" r:id="rId5"/>
    <p:sldId id="263" r:id="rId6"/>
    <p:sldId id="265" r:id="rId7"/>
    <p:sldId id="261"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37" autoAdjust="0"/>
  </p:normalViewPr>
  <p:slideViewPr>
    <p:cSldViewPr snapToGrid="0" showGuides="1">
      <p:cViewPr>
        <p:scale>
          <a:sx n="60" d="100"/>
          <a:sy n="60" d="100"/>
        </p:scale>
        <p:origin x="1122" y="24"/>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3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2/15/2016</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362413"/>
          </a:xfrm>
        </p:spPr>
        <p:txBody>
          <a:bodyPr/>
          <a:lstStyle/>
          <a:p>
            <a:pPr>
              <a:spcAft>
                <a:spcPts val="634"/>
              </a:spcAft>
            </a:pPr>
            <a:r>
              <a:rPr lang="en-US" sz="2200" b="1" dirty="0" smtClean="0"/>
              <a:t>On </a:t>
            </a:r>
            <a:r>
              <a:rPr lang="en-US" sz="2200" b="1" dirty="0"/>
              <a:t>February 3rd, </a:t>
            </a:r>
            <a:r>
              <a:rPr lang="en-US" sz="2200" b="1" dirty="0" smtClean="0"/>
              <a:t>1945, </a:t>
            </a:r>
            <a:r>
              <a:rPr lang="en-US" sz="2200" b="1" i="1" dirty="0">
                <a:solidFill>
                  <a:srgbClr val="FF0000"/>
                </a:solidFill>
              </a:rPr>
              <a:t>USS BARBEL (</a:t>
            </a:r>
            <a:r>
              <a:rPr lang="en-US" sz="2200" b="1" i="1" dirty="0" smtClean="0">
                <a:solidFill>
                  <a:srgbClr val="FF0000"/>
                </a:solidFill>
              </a:rPr>
              <a:t>SS-316</a:t>
            </a:r>
            <a:r>
              <a:rPr lang="en-US" sz="2200" b="1" i="1" dirty="0">
                <a:solidFill>
                  <a:srgbClr val="FF0000"/>
                </a:solidFill>
              </a:rPr>
              <a:t>)</a:t>
            </a:r>
            <a:r>
              <a:rPr lang="en-US" sz="2200" b="1" dirty="0"/>
              <a:t> was attacked by aircraft three times with depth charges near the southern entrance to the Palawan Passage, and stated she would transmit a message “tomorrow night” giving information. </a:t>
            </a:r>
            <a:r>
              <a:rPr lang="en-US" sz="2200" b="1" dirty="0" smtClean="0"/>
              <a:t>This </a:t>
            </a:r>
            <a:r>
              <a:rPr lang="en-US" sz="2200" b="1" dirty="0"/>
              <a:t>was the last contact with BARBEL.  81 men lost</a:t>
            </a:r>
            <a:r>
              <a:rPr lang="en-US" sz="2200" b="1" dirty="0" smtClean="0"/>
              <a:t>. </a:t>
            </a:r>
            <a:r>
              <a:rPr lang="en-US" sz="2200" b="1" i="1" dirty="0" smtClean="0">
                <a:solidFill>
                  <a:srgbClr val="FF0000"/>
                </a:solidFill>
              </a:rPr>
              <a:t>(</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dirty="0"/>
              <a:t>On February 2nd, </a:t>
            </a:r>
            <a:r>
              <a:rPr lang="en-US" sz="2200" b="1" dirty="0" smtClean="0"/>
              <a:t>1942, </a:t>
            </a:r>
            <a:r>
              <a:rPr lang="en-US" sz="2200" b="1" i="1" dirty="0">
                <a:solidFill>
                  <a:srgbClr val="FF0000"/>
                </a:solidFill>
              </a:rPr>
              <a:t>USS SHARK I (</a:t>
            </a:r>
            <a:r>
              <a:rPr lang="en-US" sz="2200" b="1" i="1" dirty="0" smtClean="0">
                <a:solidFill>
                  <a:srgbClr val="FF0000"/>
                </a:solidFill>
              </a:rPr>
              <a:t>SS-174</a:t>
            </a:r>
            <a:r>
              <a:rPr lang="en-US" sz="2200" b="1" i="1" dirty="0">
                <a:solidFill>
                  <a:srgbClr val="FF0000"/>
                </a:solidFill>
              </a:rPr>
              <a:t>)</a:t>
            </a:r>
            <a:r>
              <a:rPr lang="en-US" sz="2200" b="1" dirty="0"/>
              <a:t> reported to Surabaya that she had been depth charged 10 miles off </a:t>
            </a:r>
            <a:r>
              <a:rPr lang="en-US" sz="2200" b="1" dirty="0" err="1"/>
              <a:t>Tifore</a:t>
            </a:r>
            <a:r>
              <a:rPr lang="en-US" sz="2200" b="1" dirty="0"/>
              <a:t> Island and that she had missed on one torpedo attack. </a:t>
            </a:r>
            <a:r>
              <a:rPr lang="en-US" sz="2200" b="1" dirty="0" smtClean="0"/>
              <a:t>Five </a:t>
            </a:r>
            <a:r>
              <a:rPr lang="en-US" sz="2200" b="1" dirty="0"/>
              <a:t>days later </a:t>
            </a:r>
            <a:r>
              <a:rPr lang="en-US" sz="2200" b="1" i="1" dirty="0"/>
              <a:t>SHARK</a:t>
            </a:r>
            <a:r>
              <a:rPr lang="en-US" sz="2200" b="1" dirty="0"/>
              <a:t> reported an empty enemy cargo ship heading northeast.  No further messages were received from </a:t>
            </a:r>
            <a:r>
              <a:rPr lang="en-US" sz="2200" b="1" i="1" dirty="0"/>
              <a:t>SHARK</a:t>
            </a:r>
            <a:r>
              <a:rPr lang="en-US" sz="2200" b="1" dirty="0"/>
              <a:t>.  She was sunk by enemy surface craft on February 11, 1942</a:t>
            </a:r>
            <a:r>
              <a:rPr lang="en-US" sz="2200" b="1" dirty="0" smtClean="0"/>
              <a:t>. </a:t>
            </a:r>
            <a:r>
              <a:rPr lang="en-US" sz="2200" b="1" dirty="0"/>
              <a:t>59 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t>On </a:t>
            </a:r>
            <a:r>
              <a:rPr lang="en-US" sz="2200" b="1" dirty="0"/>
              <a:t>16 February 1943, off the coast of </a:t>
            </a:r>
            <a:r>
              <a:rPr lang="en-US" sz="2200" b="1" dirty="0" err="1"/>
              <a:t>Rabaul</a:t>
            </a:r>
            <a:r>
              <a:rPr lang="en-US" sz="2200" b="1" dirty="0"/>
              <a:t>, </a:t>
            </a:r>
            <a:r>
              <a:rPr lang="en-US" sz="2200" b="1" i="1" dirty="0">
                <a:solidFill>
                  <a:srgbClr val="FF0000"/>
                </a:solidFill>
              </a:rPr>
              <a:t>USS AMBERJACK (</a:t>
            </a:r>
            <a:r>
              <a:rPr lang="en-US" sz="2200" b="1" i="1" dirty="0" smtClean="0">
                <a:solidFill>
                  <a:srgbClr val="FF0000"/>
                </a:solidFill>
              </a:rPr>
              <a:t>SS-219</a:t>
            </a:r>
            <a:r>
              <a:rPr lang="en-US" sz="2200" b="1" i="1" dirty="0">
                <a:solidFill>
                  <a:srgbClr val="FF0000"/>
                </a:solidFill>
              </a:rPr>
              <a:t>)</a:t>
            </a:r>
            <a:r>
              <a:rPr lang="en-US" sz="2200" b="1" dirty="0" smtClean="0"/>
              <a:t> </a:t>
            </a:r>
            <a:r>
              <a:rPr lang="en-US" sz="2200" b="1" dirty="0"/>
              <a:t>was attacked by a Japanese patrol plane, attacked by a torpedo boat and then depth charged by a sub chaser. </a:t>
            </a:r>
            <a:r>
              <a:rPr lang="en-US" sz="2200" b="1" dirty="0" smtClean="0"/>
              <a:t>She </a:t>
            </a:r>
            <a:r>
              <a:rPr lang="en-US" sz="2200" b="1" dirty="0"/>
              <a:t>reported having sunk a freighter early in February and checked in again on February 14th. </a:t>
            </a:r>
            <a:r>
              <a:rPr lang="en-US" sz="2200" b="1" i="1" dirty="0"/>
              <a:t>USS AMBERJACK </a:t>
            </a:r>
            <a:r>
              <a:rPr lang="en-US" sz="2200" b="1" dirty="0"/>
              <a:t>was not heard from again and was officially presumed sunk when she failed to return to port. </a:t>
            </a:r>
            <a:r>
              <a:rPr lang="en-US" sz="2200" b="1" dirty="0" smtClean="0"/>
              <a:t>72 </a:t>
            </a:r>
            <a:r>
              <a:rPr lang="en-US" sz="2200" b="1" dirty="0"/>
              <a:t>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5538" y="546100"/>
            <a:ext cx="4981575" cy="2801938"/>
          </a:xfrm>
        </p:spPr>
      </p:sp>
      <p:sp>
        <p:nvSpPr>
          <p:cNvPr id="3" name="Notes Placeholder 2"/>
          <p:cNvSpPr>
            <a:spLocks noGrp="1"/>
          </p:cNvSpPr>
          <p:nvPr>
            <p:ph type="body" idx="1"/>
          </p:nvPr>
        </p:nvSpPr>
        <p:spPr>
          <a:xfrm>
            <a:off x="371959" y="3347634"/>
            <a:ext cx="6532567" cy="5858359"/>
          </a:xfrm>
        </p:spPr>
        <p:txBody>
          <a:bodyPr/>
          <a:lstStyle/>
          <a:p>
            <a:r>
              <a:rPr lang="en-US" sz="2200" b="1" i="1" dirty="0">
                <a:solidFill>
                  <a:srgbClr val="FF0000"/>
                </a:solidFill>
              </a:rPr>
              <a:t>USS </a:t>
            </a:r>
            <a:r>
              <a:rPr lang="en-US" sz="2200" b="1" i="1" dirty="0" err="1" smtClean="0">
                <a:solidFill>
                  <a:srgbClr val="FF0000"/>
                </a:solidFill>
              </a:rPr>
              <a:t>Grayback’s</a:t>
            </a:r>
            <a:r>
              <a:rPr lang="en-US" sz="2200" b="1" i="1" dirty="0" smtClean="0">
                <a:solidFill>
                  <a:srgbClr val="FF0000"/>
                </a:solidFill>
              </a:rPr>
              <a:t> (</a:t>
            </a:r>
            <a:r>
              <a:rPr lang="en-US" sz="2200" b="1" i="1" dirty="0">
                <a:solidFill>
                  <a:srgbClr val="FF0000"/>
                </a:solidFill>
              </a:rPr>
              <a:t>SS-208)</a:t>
            </a:r>
            <a:r>
              <a:rPr lang="en-US" sz="2200" b="1" dirty="0"/>
              <a:t> tenth patrol, her most successful in terms of tonnage sunk, was also to be her last. From captured Japanese records the submarine's last few days can be pieced together. Heading home through the East China Sea, on </a:t>
            </a:r>
            <a:r>
              <a:rPr lang="en-US" sz="2200" b="1" dirty="0" smtClean="0"/>
              <a:t>27 February, 1944, </a:t>
            </a:r>
            <a:r>
              <a:rPr lang="en-US" sz="2200" b="1" i="1" dirty="0" smtClean="0"/>
              <a:t>GRAYBACK</a:t>
            </a:r>
            <a:r>
              <a:rPr lang="en-US" sz="2200" b="1" dirty="0" smtClean="0"/>
              <a:t> </a:t>
            </a:r>
            <a:r>
              <a:rPr lang="en-US" sz="2200" b="1" dirty="0"/>
              <a:t>used her last two torpedoes to sink the freighter </a:t>
            </a:r>
            <a:r>
              <a:rPr lang="en-US" sz="2200" b="1" i="1" dirty="0" smtClean="0"/>
              <a:t>CEYLON MARU</a:t>
            </a:r>
            <a:r>
              <a:rPr lang="en-US" sz="2200" b="1" dirty="0" smtClean="0"/>
              <a:t>. </a:t>
            </a:r>
            <a:r>
              <a:rPr lang="en-US" sz="2200" b="1" dirty="0"/>
              <a:t>That same day, a Japanese carrier-based plane spotted a submarine on the surface in the East China Sea and attacked. According to Japanese reports the submarine "exploded and sank immediately," but antisubmarine craft were called in to depth-charge the area, clearly marked by a trail of air bubbles, until at last a heavy oil slick swelled to the surface. </a:t>
            </a:r>
            <a:r>
              <a:rPr lang="en-US" sz="2200" b="1" i="1" dirty="0" smtClean="0"/>
              <a:t>GRAYBACK</a:t>
            </a:r>
            <a:r>
              <a:rPr lang="en-US" sz="2200" b="1" dirty="0" smtClean="0"/>
              <a:t> </a:t>
            </a:r>
            <a:r>
              <a:rPr lang="en-US" sz="2200" b="1" dirty="0"/>
              <a:t>had ended her last patrol, one which cost the enemy some 21,594 tons of shipping</a:t>
            </a:r>
            <a:r>
              <a:rPr lang="en-US" sz="2200" b="1" dirty="0" smtClean="0"/>
              <a:t>. 81 </a:t>
            </a:r>
            <a:r>
              <a:rPr lang="en-US" sz="2200" b="1" dirty="0"/>
              <a:t>men lost</a:t>
            </a:r>
            <a:r>
              <a:rPr lang="en-US" sz="2200" b="1" dirty="0" smtClean="0"/>
              <a: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532894"/>
          </a:xfrm>
        </p:spPr>
        <p:txBody>
          <a:bodyPr/>
          <a:lstStyle/>
          <a:p>
            <a:r>
              <a:rPr lang="en-US" sz="2200" b="1" dirty="0" smtClean="0"/>
              <a:t>On </a:t>
            </a:r>
            <a:r>
              <a:rPr lang="en-US" sz="2200" b="1" dirty="0"/>
              <a:t>29 February 1944, </a:t>
            </a:r>
            <a:r>
              <a:rPr lang="en-US" sz="2200" b="1" i="1" dirty="0">
                <a:solidFill>
                  <a:srgbClr val="FF0000"/>
                </a:solidFill>
              </a:rPr>
              <a:t>USS TROUT (</a:t>
            </a:r>
            <a:r>
              <a:rPr lang="en-US" sz="2200" b="1" i="1" dirty="0" smtClean="0">
                <a:solidFill>
                  <a:srgbClr val="FF0000"/>
                </a:solidFill>
              </a:rPr>
              <a:t>SS-202</a:t>
            </a:r>
            <a:r>
              <a:rPr lang="en-US" sz="2200" b="1" i="1" dirty="0">
                <a:solidFill>
                  <a:srgbClr val="FF0000"/>
                </a:solidFill>
              </a:rPr>
              <a:t>)</a:t>
            </a:r>
            <a:r>
              <a:rPr lang="en-US" sz="2200" b="1" dirty="0" smtClean="0"/>
              <a:t> </a:t>
            </a:r>
            <a:r>
              <a:rPr lang="en-US" sz="2200" b="1" dirty="0"/>
              <a:t>was sunk by enemy escorts in the middle of the Philippines Basin after sinking a passenger-</a:t>
            </a:r>
            <a:r>
              <a:rPr lang="en-US" sz="2200" b="1" dirty="0" err="1"/>
              <a:t>cargoman</a:t>
            </a:r>
            <a:r>
              <a:rPr lang="en-US" sz="2200" b="1" dirty="0"/>
              <a:t> and damaging another convoy. </a:t>
            </a:r>
            <a:r>
              <a:rPr lang="en-US" sz="2200" b="1" dirty="0" smtClean="0"/>
              <a:t>81 </a:t>
            </a:r>
            <a:r>
              <a:rPr lang="en-US" sz="2200" b="1" dirty="0"/>
              <a:t>men lost</a:t>
            </a:r>
            <a:r>
              <a:rPr lang="en-US" sz="2200" b="1" dirty="0" smtClean="0"/>
              <a: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a:t>
            </a:r>
            <a:r>
              <a:rPr lang="en-US" sz="2200" b="1" dirty="0"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7</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2/15/2016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2/15/2016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2/15/2016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2/15/2016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FEBRUARY</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0578" y="5474723"/>
            <a:ext cx="6700334" cy="584775"/>
          </a:xfrm>
          <a:prstGeom prst="rect">
            <a:avLst/>
          </a:prstGeom>
        </p:spPr>
        <p:txBody>
          <a:bodyPr wrap="square">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BARBEL (</a:t>
            </a:r>
            <a:r>
              <a:rPr lang="en-US" sz="3200" b="1" dirty="0" smtClean="0">
                <a:effectLst>
                  <a:outerShdw blurRad="38100" dist="38100" dir="2700000" algn="tl">
                    <a:srgbClr val="000000">
                      <a:alpha val="43137"/>
                    </a:srgbClr>
                  </a:outerShdw>
                </a:effectLst>
                <a:latin typeface="Arial Black" panose="020B0A04020102020204" pitchFamily="34" charset="0"/>
              </a:rPr>
              <a:t>SS-316</a:t>
            </a:r>
            <a:r>
              <a:rPr lang="en-US" sz="3200" b="1" dirty="0">
                <a:effectLst>
                  <a:outerShdw blurRad="38100" dist="38100" dir="2700000" algn="tl">
                    <a:srgbClr val="000000">
                      <a:alpha val="43137"/>
                    </a:srgbClr>
                  </a:outerShdw>
                </a:effectLst>
                <a:latin typeface="Arial Black" panose="020B0A04020102020204" pitchFamily="34" charset="0"/>
              </a:rPr>
              <a:t>)</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80577" y="373871"/>
            <a:ext cx="6700334" cy="476814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9449" y="5640591"/>
            <a:ext cx="683342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SHARK I (</a:t>
            </a:r>
            <a:r>
              <a:rPr lang="en-US" sz="3200" b="1" dirty="0" smtClean="0">
                <a:effectLst>
                  <a:outerShdw blurRad="38100" dist="38100" dir="2700000" algn="tl">
                    <a:srgbClr val="000000">
                      <a:alpha val="43137"/>
                    </a:srgbClr>
                  </a:outerShdw>
                </a:effectLst>
                <a:latin typeface="Arial Black" panose="020B0A04020102020204" pitchFamily="34" charset="0"/>
              </a:rPr>
              <a:t>SS-174</a:t>
            </a:r>
            <a:r>
              <a:rPr lang="en-US" sz="3200" b="1" dirty="0">
                <a:effectLst>
                  <a:outerShdw blurRad="38100" dist="38100" dir="2700000" algn="tl">
                    <a:srgbClr val="000000">
                      <a:alpha val="43137"/>
                    </a:srgbClr>
                  </a:outerShdw>
                </a:effectLst>
                <a:latin typeface="Arial Black" panose="020B0A04020102020204" pitchFamily="34" charset="0"/>
              </a:rPr>
              <a: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9449" y="456594"/>
            <a:ext cx="6833422" cy="501392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92355" y="454734"/>
            <a:ext cx="6807905" cy="4973092"/>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02577" y="5996944"/>
            <a:ext cx="6804561"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AMBERJACK (</a:t>
            </a:r>
            <a:r>
              <a:rPr lang="en-US" sz="3200" b="1" dirty="0" smtClean="0">
                <a:effectLst>
                  <a:outerShdw blurRad="38100" dist="38100" dir="2700000" algn="tl">
                    <a:srgbClr val="000000">
                      <a:alpha val="43137"/>
                    </a:srgbClr>
                  </a:outerShdw>
                </a:effectLst>
                <a:latin typeface="Arial Black" panose="020B0A04020102020204" pitchFamily="34" charset="0"/>
              </a:rPr>
              <a:t>SS-219</a:t>
            </a:r>
            <a:r>
              <a:rPr lang="en-US" sz="3200" b="1" dirty="0">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04931" y="354148"/>
            <a:ext cx="6842083" cy="5286631"/>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89465" y="5996943"/>
            <a:ext cx="5569527"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a:t>
            </a:r>
            <a:r>
              <a:rPr lang="en-US" sz="3200" b="1" dirty="0" smtClean="0">
                <a:effectLst>
                  <a:outerShdw blurRad="38100" dist="38100" dir="2700000" algn="tl">
                    <a:srgbClr val="000000">
                      <a:alpha val="43137"/>
                    </a:srgbClr>
                  </a:outerShdw>
                </a:effectLst>
                <a:latin typeface="Arial Black" panose="020B0A04020102020204" pitchFamily="34" charset="0"/>
              </a:rPr>
              <a:t>Grayback </a:t>
            </a:r>
            <a:r>
              <a:rPr lang="en-US" sz="3200" b="1" dirty="0">
                <a:effectLst>
                  <a:outerShdw blurRad="38100" dist="38100" dir="2700000" algn="tl">
                    <a:srgbClr val="000000">
                      <a:alpha val="43137"/>
                    </a:srgbClr>
                  </a:outerShdw>
                </a:effectLst>
                <a:latin typeface="Arial Black" panose="020B0A04020102020204" pitchFamily="34" charset="0"/>
              </a:rPr>
              <a:t>(SS-208)</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4452" y="242564"/>
            <a:ext cx="6706395" cy="504744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TROUT (</a:t>
            </a:r>
            <a:r>
              <a:rPr lang="en-US" sz="3200" b="1" dirty="0" smtClean="0">
                <a:effectLst>
                  <a:outerShdw blurRad="38100" dist="38100" dir="2700000" algn="tl">
                    <a:srgbClr val="000000">
                      <a:alpha val="43137"/>
                    </a:srgbClr>
                  </a:outerShdw>
                </a:effectLst>
                <a:latin typeface="Arial Black" panose="020B0A04020102020204" pitchFamily="34" charset="0"/>
              </a:rPr>
              <a:t>SS-202</a:t>
            </a:r>
            <a:r>
              <a:rPr lang="en-US" sz="3200" b="1" dirty="0">
                <a:effectLst>
                  <a:outerShdw blurRad="38100" dist="38100" dir="2700000" algn="tl">
                    <a:srgbClr val="000000">
                      <a:alpha val="43137"/>
                    </a:srgbClr>
                  </a:outerShdw>
                </a:effectLst>
                <a:latin typeface="Arial Black" panose="020B0A04020102020204" pitchFamily="34" charset="0"/>
              </a:rPr>
              <a:t>)</a:t>
            </a:r>
          </a:p>
        </p:txBody>
      </p:sp>
    </p:spTree>
    <p:extLst>
      <p:ext uri="{BB962C8B-B14F-4D97-AF65-F5344CB8AC3E}">
        <p14:creationId xmlns:p14="http://schemas.microsoft.com/office/powerpoint/2010/main" val="3155571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366</TotalTime>
  <Words>488</Words>
  <Application>Microsoft Office PowerPoint</Application>
  <PresentationFormat>Widescreen</PresentationFormat>
  <Paragraphs>22</Paragraphs>
  <Slides>7</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dmarks@cox.net</cp:lastModifiedBy>
  <cp:revision>66</cp:revision>
  <cp:lastPrinted>2015-08-09T03:09:37Z</cp:lastPrinted>
  <dcterms:created xsi:type="dcterms:W3CDTF">2015-08-06T06:22:26Z</dcterms:created>
  <dcterms:modified xsi:type="dcterms:W3CDTF">2016-02-15T13:27:07Z</dcterms:modified>
</cp:coreProperties>
</file>