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64" r:id="rId3"/>
    <p:sldId id="257" r:id="rId4"/>
    <p:sldId id="258" r:id="rId5"/>
    <p:sldId id="263" r:id="rId6"/>
    <p:sldId id="265" r:id="rId7"/>
    <p:sldId id="261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5" autoAdjust="0"/>
    <p:restoredTop sz="79537" autoAdjust="0"/>
  </p:normalViewPr>
  <p:slideViewPr>
    <p:cSldViewPr snapToGrid="0" showGuides="1">
      <p:cViewPr>
        <p:scale>
          <a:sx n="80" d="100"/>
          <a:sy n="80" d="100"/>
        </p:scale>
        <p:origin x="-318" y="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1" d="100"/>
          <a:sy n="61" d="100"/>
        </p:scale>
        <p:origin x="-2604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4090D6A3-63FF-4942-B39D-F804A487A66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91F3E087-B240-49B2-8DFC-A251B4B4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1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588963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4988" y="4349018"/>
            <a:ext cx="5852160" cy="4812806"/>
          </a:xfrm>
        </p:spPr>
        <p:txBody>
          <a:bodyPr/>
          <a:lstStyle/>
          <a:p>
            <a:pPr>
              <a:spcAft>
                <a:spcPts val="634"/>
              </a:spcAft>
            </a:pP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0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3938" y="398463"/>
            <a:ext cx="5407025" cy="3041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9076" y="3626604"/>
            <a:ext cx="6407913" cy="5362413"/>
          </a:xfrm>
        </p:spPr>
        <p:txBody>
          <a:bodyPr/>
          <a:lstStyle/>
          <a:p>
            <a:pPr>
              <a:spcAft>
                <a:spcPts val="634"/>
              </a:spcAft>
            </a:pPr>
            <a:r>
              <a:rPr lang="en-US" sz="2200" b="1" i="1" dirty="0">
                <a:solidFill>
                  <a:srgbClr val="FF0000"/>
                </a:solidFill>
              </a:rPr>
              <a:t>USS SCORPION (SS-278) </a:t>
            </a:r>
            <a:r>
              <a:rPr lang="en-US" sz="2200" b="1" dirty="0"/>
              <a:t>During her wartime career </a:t>
            </a:r>
            <a:r>
              <a:rPr lang="en-US" sz="2200" b="1" i="1" dirty="0"/>
              <a:t>SCORPION</a:t>
            </a:r>
            <a:r>
              <a:rPr lang="en-US" sz="2200" b="1" dirty="0"/>
              <a:t> sank 18,316 tons of Japanese shipping. After a rendezvous with </a:t>
            </a:r>
            <a:r>
              <a:rPr lang="en-US" sz="2200" b="1" i="1" dirty="0" smtClean="0"/>
              <a:t>USS HERRING</a:t>
            </a:r>
            <a:r>
              <a:rPr lang="en-US" sz="2200" b="1" dirty="0" smtClean="0"/>
              <a:t> (</a:t>
            </a:r>
            <a:r>
              <a:rPr lang="en-US" sz="2200" b="1" dirty="0"/>
              <a:t>SS-233) the afternoon of January </a:t>
            </a:r>
            <a:r>
              <a:rPr lang="en-US" sz="2200" b="1" dirty="0" smtClean="0"/>
              <a:t>5, 1944, </a:t>
            </a:r>
            <a:r>
              <a:rPr lang="en-US" sz="2200" b="1" i="1" dirty="0" smtClean="0"/>
              <a:t>SCORPION</a:t>
            </a:r>
            <a:r>
              <a:rPr lang="en-US" sz="2200" b="1" dirty="0" smtClean="0"/>
              <a:t> </a:t>
            </a:r>
            <a:r>
              <a:rPr lang="en-US" sz="2200" b="1" dirty="0"/>
              <a:t>was never seen or heard from again</a:t>
            </a:r>
            <a:r>
              <a:rPr lang="en-US" sz="2200" b="1" dirty="0" smtClean="0"/>
              <a:t>. Sometime </a:t>
            </a:r>
            <a:r>
              <a:rPr lang="en-US" sz="2200" b="1" dirty="0"/>
              <a:t>after January 5th </a:t>
            </a:r>
            <a:r>
              <a:rPr lang="en-US" sz="2200" b="1" dirty="0" smtClean="0"/>
              <a:t>1944, </a:t>
            </a:r>
            <a:r>
              <a:rPr lang="en-US" sz="2200" b="1" dirty="0"/>
              <a:t>she was lost in the East China Sea on her 4th War patrol.  She was presumed lost to a </a:t>
            </a:r>
            <a:r>
              <a:rPr lang="en-US" sz="2200" b="1" dirty="0" smtClean="0"/>
              <a:t>mine.  77 </a:t>
            </a:r>
            <a:r>
              <a:rPr lang="en-US" sz="2200" b="1" dirty="0"/>
              <a:t>Men </a:t>
            </a:r>
            <a:r>
              <a:rPr lang="en-US" sz="2200" b="1" dirty="0" smtClean="0"/>
              <a:t>Lost. </a:t>
            </a:r>
            <a:r>
              <a:rPr lang="en-US" sz="2200" b="1" i="1" dirty="0">
                <a:solidFill>
                  <a:srgbClr val="FF0000"/>
                </a:solidFill>
              </a:rPr>
              <a:t>(Bell &amp; slide)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0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19138"/>
            <a:ext cx="5564187" cy="3130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2536" y="3890076"/>
            <a:ext cx="6455971" cy="4912961"/>
          </a:xfrm>
        </p:spPr>
        <p:txBody>
          <a:bodyPr/>
          <a:lstStyle/>
          <a:p>
            <a:pPr defTabSz="966511">
              <a:defRPr/>
            </a:pPr>
            <a:r>
              <a:rPr lang="en-US" sz="2200" b="1" dirty="0"/>
              <a:t>On her 3rd War </a:t>
            </a:r>
            <a:r>
              <a:rPr lang="en-US" sz="2200" b="1" dirty="0" smtClean="0"/>
              <a:t>Patrol, </a:t>
            </a:r>
            <a:r>
              <a:rPr lang="en-US" sz="2200" b="1" i="1" dirty="0">
                <a:solidFill>
                  <a:srgbClr val="FF0000"/>
                </a:solidFill>
              </a:rPr>
              <a:t>USS ARGONAUT (</a:t>
            </a:r>
            <a:r>
              <a:rPr lang="en-US" sz="2200" b="1" i="1" dirty="0" smtClean="0">
                <a:solidFill>
                  <a:srgbClr val="FF0000"/>
                </a:solidFill>
              </a:rPr>
              <a:t>SS-166</a:t>
            </a:r>
            <a:r>
              <a:rPr lang="en-US" sz="2200" b="1" i="1" dirty="0" smtClean="0">
                <a:solidFill>
                  <a:srgbClr val="FF0000"/>
                </a:solidFill>
              </a:rPr>
              <a:t>) </a:t>
            </a:r>
            <a:r>
              <a:rPr lang="en-US" sz="2200" b="1" dirty="0"/>
              <a:t>was lost with all hands on January </a:t>
            </a:r>
            <a:r>
              <a:rPr lang="en-US" sz="2200" b="1" dirty="0" smtClean="0"/>
              <a:t>10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, </a:t>
            </a:r>
            <a:r>
              <a:rPr lang="en-US" sz="2200" b="1" dirty="0"/>
              <a:t>1943. The loss of her crew of 102 was the worst loss of life for a wartime submarine. While attacking a Japanese convoy, she was lost to depth charges and direct fire from Japanese destroyers. </a:t>
            </a:r>
            <a:r>
              <a:rPr lang="en-US" sz="2200" b="1" dirty="0" smtClean="0"/>
              <a:t>102 </a:t>
            </a:r>
            <a:r>
              <a:rPr lang="en-US" sz="2200" b="1" dirty="0"/>
              <a:t>Men Lost. </a:t>
            </a:r>
            <a:r>
              <a:rPr lang="en-US" sz="2200" b="1" i="1" dirty="0">
                <a:solidFill>
                  <a:srgbClr val="FF0000"/>
                </a:solidFill>
              </a:rPr>
              <a:t>(Bell &amp; slide)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i="1" dirty="0">
                <a:solidFill>
                  <a:srgbClr val="FF0000"/>
                </a:solidFill>
              </a:rPr>
              <a:t>USS SWORDFISH (</a:t>
            </a:r>
            <a:r>
              <a:rPr lang="en-US" sz="2200" b="1" i="1" dirty="0" smtClean="0">
                <a:solidFill>
                  <a:srgbClr val="FF0000"/>
                </a:solidFill>
              </a:rPr>
              <a:t>SS-193)</a:t>
            </a:r>
            <a:r>
              <a:rPr lang="en-US" sz="2200" b="1" dirty="0" smtClean="0"/>
              <a:t> </a:t>
            </a:r>
            <a:r>
              <a:rPr lang="en-US" sz="2200" b="1" dirty="0"/>
              <a:t>was lost on January </a:t>
            </a:r>
            <a:r>
              <a:rPr lang="en-US" sz="2200" b="1" dirty="0" smtClean="0"/>
              <a:t>12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, </a:t>
            </a:r>
            <a:r>
              <a:rPr lang="en-US" sz="2200" b="1" dirty="0" smtClean="0"/>
              <a:t>1945, </a:t>
            </a:r>
            <a:r>
              <a:rPr lang="en-US" sz="2200" b="1" dirty="0"/>
              <a:t>with the loss of her crew of </a:t>
            </a:r>
            <a:r>
              <a:rPr lang="en-US" sz="2200" b="1" dirty="0" smtClean="0"/>
              <a:t>89 </a:t>
            </a:r>
            <a:r>
              <a:rPr lang="en-US" sz="2200" b="1" dirty="0"/>
              <a:t>officers and enlisted men near Okinawa, on her 13th war patrol.  She was presumed to be lost to a </a:t>
            </a:r>
            <a:r>
              <a:rPr lang="en-US" sz="2200" b="1" dirty="0" smtClean="0"/>
              <a:t>mine</a:t>
            </a:r>
            <a:r>
              <a:rPr lang="en-US" sz="2200" b="1" dirty="0"/>
              <a:t>. 89 Men </a:t>
            </a:r>
            <a:r>
              <a:rPr lang="en-US" sz="2200" b="1" dirty="0" smtClean="0"/>
              <a:t>Lost. </a:t>
            </a:r>
            <a:r>
              <a:rPr lang="en-US" sz="2200" b="1" i="1" dirty="0">
                <a:solidFill>
                  <a:srgbClr val="FF0000"/>
                </a:solidFill>
              </a:rPr>
              <a:t>(Bell &amp; slide)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546100"/>
            <a:ext cx="5254625" cy="295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2535" y="3549113"/>
            <a:ext cx="6471991" cy="5532894"/>
          </a:xfrm>
        </p:spPr>
        <p:txBody>
          <a:bodyPr/>
          <a:lstStyle/>
          <a:p>
            <a:r>
              <a:rPr lang="en-US" sz="2200" b="1" i="1" dirty="0">
                <a:solidFill>
                  <a:srgbClr val="FF0000"/>
                </a:solidFill>
              </a:rPr>
              <a:t>USS S-36 (</a:t>
            </a:r>
            <a:r>
              <a:rPr lang="en-US" sz="2200" b="1" i="1" dirty="0" smtClean="0">
                <a:solidFill>
                  <a:srgbClr val="FF0000"/>
                </a:solidFill>
              </a:rPr>
              <a:t>SS-141</a:t>
            </a:r>
            <a:r>
              <a:rPr lang="en-US" sz="2200" b="1" i="1" dirty="0" smtClean="0">
                <a:solidFill>
                  <a:srgbClr val="FF0000"/>
                </a:solidFill>
              </a:rPr>
              <a:t>)</a:t>
            </a:r>
            <a:r>
              <a:rPr lang="en-US" sz="2200" b="1" dirty="0"/>
              <a:t> was lost on January </a:t>
            </a:r>
            <a:r>
              <a:rPr lang="en-US" sz="2200" b="1" dirty="0" smtClean="0"/>
              <a:t>20th, 1942, </a:t>
            </a:r>
            <a:r>
              <a:rPr lang="en-US" sz="2200" b="1" dirty="0"/>
              <a:t>on first war patrol. </a:t>
            </a:r>
            <a:r>
              <a:rPr lang="en-US" sz="2200" b="1" dirty="0" smtClean="0"/>
              <a:t>After </a:t>
            </a:r>
            <a:r>
              <a:rPr lang="en-US" sz="2200" b="1" dirty="0"/>
              <a:t>numerous material problems she ran hard aground on a reef and radioed for help.  The entire crew was rescued by a Dutch ship after they scuttled her. </a:t>
            </a:r>
            <a:r>
              <a:rPr lang="en-US" sz="2200" b="1" dirty="0" smtClean="0"/>
              <a:t>No </a:t>
            </a:r>
            <a:r>
              <a:rPr lang="en-US" sz="2200" b="1" dirty="0"/>
              <a:t>Men Lost. </a:t>
            </a:r>
            <a:r>
              <a:rPr lang="en-US" sz="2200" b="1" dirty="0">
                <a:solidFill>
                  <a:srgbClr val="FF0000"/>
                </a:solidFill>
              </a:rPr>
              <a:t>(Bell &amp; slide)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546100"/>
            <a:ext cx="5254625" cy="295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2535" y="3549113"/>
            <a:ext cx="6471991" cy="5532894"/>
          </a:xfrm>
        </p:spPr>
        <p:txBody>
          <a:bodyPr/>
          <a:lstStyle/>
          <a:p>
            <a:r>
              <a:rPr lang="en-US" sz="2200" b="1" i="1" dirty="0">
                <a:solidFill>
                  <a:srgbClr val="FF0000"/>
                </a:solidFill>
              </a:rPr>
              <a:t>USS S-26 (</a:t>
            </a:r>
            <a:r>
              <a:rPr lang="en-US" sz="2200" b="1" i="1" dirty="0" smtClean="0">
                <a:solidFill>
                  <a:srgbClr val="FF0000"/>
                </a:solidFill>
              </a:rPr>
              <a:t>SS-131</a:t>
            </a:r>
            <a:r>
              <a:rPr lang="en-US" sz="2200" b="1" i="1" dirty="0">
                <a:solidFill>
                  <a:srgbClr val="FF0000"/>
                </a:solidFill>
              </a:rPr>
              <a:t>)</a:t>
            </a:r>
            <a:r>
              <a:rPr lang="en-US" sz="2200" b="1" dirty="0"/>
              <a:t> was lost in the Gulf of Panama </a:t>
            </a:r>
            <a:r>
              <a:rPr lang="en-US" sz="2200" b="1" dirty="0" smtClean="0"/>
              <a:t>on the night of January </a:t>
            </a:r>
            <a:r>
              <a:rPr lang="en-US" sz="2200" b="1" dirty="0" smtClean="0"/>
              <a:t>24th, 1942, </a:t>
            </a:r>
            <a:r>
              <a:rPr lang="en-US" sz="2200" b="1" dirty="0" smtClean="0"/>
              <a:t>on </a:t>
            </a:r>
            <a:r>
              <a:rPr lang="en-US" sz="2200" b="1" dirty="0"/>
              <a:t>her second war patrol.  46 officers and enlisted perished. She was rammed by the submarine chaser </a:t>
            </a:r>
            <a:r>
              <a:rPr lang="en-US" sz="2200" b="1" i="1" dirty="0"/>
              <a:t>USS </a:t>
            </a:r>
            <a:r>
              <a:rPr lang="en-US" sz="2200" b="1" i="1" dirty="0" smtClean="0"/>
              <a:t>STURDY, </a:t>
            </a:r>
            <a:r>
              <a:rPr lang="en-US" sz="2200" b="1" i="1" dirty="0" smtClean="0"/>
              <a:t>PC-460 </a:t>
            </a:r>
            <a:r>
              <a:rPr lang="en-US" sz="2200" b="1" dirty="0"/>
              <a:t>and sunk within seconds.  The CO and XO and one lookout on the bridge were the only </a:t>
            </a:r>
            <a:r>
              <a:rPr lang="en-US" sz="2200" b="1" dirty="0" smtClean="0"/>
              <a:t>survivors. 46 </a:t>
            </a:r>
            <a:r>
              <a:rPr lang="en-US" sz="2200" b="1" dirty="0"/>
              <a:t>Men Lost. </a:t>
            </a:r>
            <a:r>
              <a:rPr lang="en-US" sz="2200" b="1" dirty="0">
                <a:solidFill>
                  <a:srgbClr val="FF0000"/>
                </a:solidFill>
              </a:rPr>
              <a:t>(Bell &amp; slide)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dirty="0"/>
              <a:t>And we should remember those sub sailors whose boats may have survived but who themselves departed on Eternal Patrol. Sailors, rest </a:t>
            </a:r>
            <a:r>
              <a:rPr lang="en-US" sz="2200" b="1" dirty="0" smtClean="0"/>
              <a:t>your </a:t>
            </a:r>
            <a:r>
              <a:rPr lang="en-US" sz="2200" b="1" dirty="0"/>
              <a:t>oars. </a:t>
            </a:r>
            <a:r>
              <a:rPr lang="en-US" sz="2200" b="1" i="1" dirty="0">
                <a:solidFill>
                  <a:srgbClr val="FF0000"/>
                </a:solidFill>
              </a:rPr>
              <a:t>(Bell)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039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12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0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5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9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4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1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61" y="180010"/>
            <a:ext cx="704012" cy="476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1" y="4999583"/>
            <a:ext cx="1827126" cy="17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0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3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1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4235" y="598656"/>
            <a:ext cx="7424725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TOLLING</a:t>
            </a:r>
          </a:p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THE</a:t>
            </a:r>
          </a:p>
          <a:p>
            <a:pPr algn="ctr"/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BOATS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JANUARY</a:t>
            </a:r>
            <a:endParaRPr lang="en-US" sz="4800" dirty="0"/>
          </a:p>
        </p:txBody>
      </p:sp>
      <p:pic>
        <p:nvPicPr>
          <p:cNvPr id="3" name="eternalfath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0322" y="6446322"/>
            <a:ext cx="411678" cy="4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0685" y="5474723"/>
            <a:ext cx="5679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SCORPION (SS-278)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477" y="373871"/>
            <a:ext cx="7411470" cy="4542513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9449" y="5639243"/>
            <a:ext cx="647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ARGONAUT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SS-166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012" y="456594"/>
            <a:ext cx="9538076" cy="4008527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7191" y="692241"/>
            <a:ext cx="7598706" cy="451440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2577" y="5996944"/>
            <a:ext cx="680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SWORDFISH (SS-193) </a:t>
            </a:r>
          </a:p>
        </p:txBody>
      </p:sp>
    </p:spTree>
    <p:extLst>
      <p:ext uri="{BB962C8B-B14F-4D97-AF65-F5344CB8AC3E}">
        <p14:creationId xmlns:p14="http://schemas.microsoft.com/office/powerpoint/2010/main" val="42307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4057" y="729453"/>
            <a:ext cx="7635322" cy="4632473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0526" y="5996944"/>
            <a:ext cx="535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S-36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SS-141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86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73" y="729453"/>
            <a:ext cx="6969490" cy="4632473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0526" y="5996944"/>
            <a:ext cx="535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S-26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SS-131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4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32" y="391458"/>
            <a:ext cx="4279295" cy="61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332</TotalTime>
  <Words>397</Words>
  <Application>Microsoft Office PowerPoint</Application>
  <PresentationFormat>Custom</PresentationFormat>
  <Paragraphs>22</Paragraphs>
  <Slides>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Emmett</dc:creator>
  <cp:lastModifiedBy>dmarks@cox.net</cp:lastModifiedBy>
  <cp:revision>62</cp:revision>
  <cp:lastPrinted>2015-08-09T03:09:37Z</cp:lastPrinted>
  <dcterms:created xsi:type="dcterms:W3CDTF">2015-08-06T06:22:26Z</dcterms:created>
  <dcterms:modified xsi:type="dcterms:W3CDTF">2015-08-20T18:53:36Z</dcterms:modified>
</cp:coreProperties>
</file>