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56" r:id="rId3"/>
    <p:sldId id="258" r:id="rId4"/>
    <p:sldId id="260" r:id="rId5"/>
    <p:sldId id="268" r:id="rId6"/>
    <p:sldId id="259" r:id="rId7"/>
    <p:sldId id="261" r:id="rId8"/>
    <p:sldId id="262" r:id="rId9"/>
    <p:sldId id="269" r:id="rId10"/>
    <p:sldId id="263" r:id="rId11"/>
    <p:sldId id="264"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97" d="100"/>
          <a:sy n="97" d="100"/>
        </p:scale>
        <p:origin x="1056"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EF9B95-2915-4317-AA03-3BCA2E1087D7}" type="datetimeFigureOut">
              <a:rPr lang="en-US" smtClean="0"/>
              <a:t>2/13/2026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C6C1EF-E195-4895-BC46-6F6F9DA3341B}" type="slidenum">
              <a:rPr lang="en-US" smtClean="0"/>
              <a:t>‹#›</a:t>
            </a:fld>
            <a:endParaRPr lang="en-US"/>
          </a:p>
        </p:txBody>
      </p:sp>
    </p:spTree>
    <p:extLst>
      <p:ext uri="{BB962C8B-B14F-4D97-AF65-F5344CB8AC3E}">
        <p14:creationId xmlns:p14="http://schemas.microsoft.com/office/powerpoint/2010/main" val="925511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https://www.youtube.com/watch?v=Znk5QINe01A </a:t>
            </a:r>
            <a:r>
              <a:rPr lang="en-US" dirty="0">
                <a:sym typeface="Wingdings" panose="05000000000000000000" pitchFamily="2" charset="2"/>
              </a:rPr>
              <a:t> Sarah C. M. Paine, Historian, US Naval War College – Reasons for Japanese Decision to Attack the USA – Cultural || Economic </a:t>
            </a:r>
            <a:endParaRPr lang="en-US" dirty="0"/>
          </a:p>
        </p:txBody>
      </p:sp>
      <p:sp>
        <p:nvSpPr>
          <p:cNvPr id="4" name="Slide Number Placeholder 3"/>
          <p:cNvSpPr>
            <a:spLocks noGrp="1"/>
          </p:cNvSpPr>
          <p:nvPr>
            <p:ph type="sldNum" sz="quarter" idx="5"/>
          </p:nvPr>
        </p:nvSpPr>
        <p:spPr/>
        <p:txBody>
          <a:bodyPr/>
          <a:lstStyle/>
          <a:p>
            <a:fld id="{E4C6C1EF-E195-4895-BC46-6F6F9DA3341B}" type="slidenum">
              <a:rPr lang="en-US" smtClean="0"/>
              <a:t>1</a:t>
            </a:fld>
            <a:endParaRPr lang="en-US"/>
          </a:p>
        </p:txBody>
      </p:sp>
    </p:spTree>
    <p:extLst>
      <p:ext uri="{BB962C8B-B14F-4D97-AF65-F5344CB8AC3E}">
        <p14:creationId xmlns:p14="http://schemas.microsoft.com/office/powerpoint/2010/main" val="33516012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D34B4B-7C7D-38FC-2391-91F62028CA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076A09D-BFB2-4778-910E-99BA55C5EBC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6842C3-2528-06DE-7E41-6C0BD9B3A2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8D8BA70-7375-D9C4-4041-BA0CC22C9316}"/>
              </a:ext>
            </a:extLst>
          </p:cNvPr>
          <p:cNvSpPr>
            <a:spLocks noGrp="1"/>
          </p:cNvSpPr>
          <p:nvPr>
            <p:ph type="sldNum" sz="quarter" idx="5"/>
          </p:nvPr>
        </p:nvSpPr>
        <p:spPr/>
        <p:txBody>
          <a:bodyPr/>
          <a:lstStyle/>
          <a:p>
            <a:fld id="{E4C6C1EF-E195-4895-BC46-6F6F9DA3341B}" type="slidenum">
              <a:rPr lang="en-US" smtClean="0"/>
              <a:t>10</a:t>
            </a:fld>
            <a:endParaRPr lang="en-US"/>
          </a:p>
        </p:txBody>
      </p:sp>
    </p:spTree>
    <p:extLst>
      <p:ext uri="{BB962C8B-B14F-4D97-AF65-F5344CB8AC3E}">
        <p14:creationId xmlns:p14="http://schemas.microsoft.com/office/powerpoint/2010/main" val="2681931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C7D9A8-A157-4BBF-8717-8315DACB8A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4D57A3-39DC-0C9A-E84E-822B082F3B3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29D799E-41E1-2077-94BC-3951463B1ED1}"/>
              </a:ext>
            </a:extLst>
          </p:cNvPr>
          <p:cNvSpPr>
            <a:spLocks noGrp="1"/>
          </p:cNvSpPr>
          <p:nvPr>
            <p:ph type="body" idx="1"/>
          </p:nvPr>
        </p:nvSpPr>
        <p:spPr/>
        <p:txBody>
          <a:bodyPr/>
          <a:lstStyle/>
          <a:p>
            <a:r>
              <a:rPr lang="en-US" dirty="0"/>
              <a:t>Of the thirty-two pre-war built submarines that were readily available at the start of the conflict, fifteen were lost, most by the end of 1943. Recognizing their limitations, the remaining boats were rotated out of the conflict areas and sent east to safe harbors for th3e remainder of the war. </a:t>
            </a:r>
          </a:p>
        </p:txBody>
      </p:sp>
      <p:sp>
        <p:nvSpPr>
          <p:cNvPr id="4" name="Slide Number Placeholder 3">
            <a:extLst>
              <a:ext uri="{FF2B5EF4-FFF2-40B4-BE49-F238E27FC236}">
                <a16:creationId xmlns:a16="http://schemas.microsoft.com/office/drawing/2014/main" id="{30C41483-345B-77F2-99E5-8C88A7177DDC}"/>
              </a:ext>
            </a:extLst>
          </p:cNvPr>
          <p:cNvSpPr>
            <a:spLocks noGrp="1"/>
          </p:cNvSpPr>
          <p:nvPr>
            <p:ph type="sldNum" sz="quarter" idx="5"/>
          </p:nvPr>
        </p:nvSpPr>
        <p:spPr/>
        <p:txBody>
          <a:bodyPr/>
          <a:lstStyle/>
          <a:p>
            <a:fld id="{E4C6C1EF-E195-4895-BC46-6F6F9DA3341B}" type="slidenum">
              <a:rPr lang="en-US" smtClean="0"/>
              <a:t>11</a:t>
            </a:fld>
            <a:endParaRPr lang="en-US"/>
          </a:p>
        </p:txBody>
      </p:sp>
    </p:spTree>
    <p:extLst>
      <p:ext uri="{BB962C8B-B14F-4D97-AF65-F5344CB8AC3E}">
        <p14:creationId xmlns:p14="http://schemas.microsoft.com/office/powerpoint/2010/main" val="29474604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1FF9F-3F55-0C7A-6180-BA128C37ED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48EF72-953A-DB10-75AE-4C396CE7304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D09EEC0-877E-061A-50FE-2A501CE243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009F687-33DB-A070-ECA0-20F5A9BF6DE0}"/>
              </a:ext>
            </a:extLst>
          </p:cNvPr>
          <p:cNvSpPr>
            <a:spLocks noGrp="1"/>
          </p:cNvSpPr>
          <p:nvPr>
            <p:ph type="sldNum" sz="quarter" idx="5"/>
          </p:nvPr>
        </p:nvSpPr>
        <p:spPr/>
        <p:txBody>
          <a:bodyPr/>
          <a:lstStyle/>
          <a:p>
            <a:fld id="{E4C6C1EF-E195-4895-BC46-6F6F9DA3341B}" type="slidenum">
              <a:rPr lang="en-US" smtClean="0"/>
              <a:t>12</a:t>
            </a:fld>
            <a:endParaRPr lang="en-US"/>
          </a:p>
        </p:txBody>
      </p:sp>
    </p:spTree>
    <p:extLst>
      <p:ext uri="{BB962C8B-B14F-4D97-AF65-F5344CB8AC3E}">
        <p14:creationId xmlns:p14="http://schemas.microsoft.com/office/powerpoint/2010/main" val="1331611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Admiral Fargo served as the inspiration for the character of Captain Bart Mancuso in the film The Hunt for Red October. </a:t>
            </a:r>
          </a:p>
        </p:txBody>
      </p:sp>
      <p:sp>
        <p:nvSpPr>
          <p:cNvPr id="4" name="Slide Number Placeholder 3"/>
          <p:cNvSpPr>
            <a:spLocks noGrp="1"/>
          </p:cNvSpPr>
          <p:nvPr>
            <p:ph type="sldNum" sz="quarter" idx="5"/>
          </p:nvPr>
        </p:nvSpPr>
        <p:spPr/>
        <p:txBody>
          <a:bodyPr/>
          <a:lstStyle/>
          <a:p>
            <a:fld id="{E4C6C1EF-E195-4895-BC46-6F6F9DA3341B}" type="slidenum">
              <a:rPr lang="en-US" smtClean="0"/>
              <a:t>2</a:t>
            </a:fld>
            <a:endParaRPr lang="en-US"/>
          </a:p>
        </p:txBody>
      </p:sp>
    </p:spTree>
    <p:extLst>
      <p:ext uri="{BB962C8B-B14F-4D97-AF65-F5344CB8AC3E}">
        <p14:creationId xmlns:p14="http://schemas.microsoft.com/office/powerpoint/2010/main" val="14362129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No Survivors</a:t>
            </a:r>
          </a:p>
        </p:txBody>
      </p:sp>
      <p:sp>
        <p:nvSpPr>
          <p:cNvPr id="4" name="Slide Number Placeholder 3"/>
          <p:cNvSpPr>
            <a:spLocks noGrp="1"/>
          </p:cNvSpPr>
          <p:nvPr>
            <p:ph type="sldNum" sz="quarter" idx="5"/>
          </p:nvPr>
        </p:nvSpPr>
        <p:spPr/>
        <p:txBody>
          <a:bodyPr/>
          <a:lstStyle/>
          <a:p>
            <a:fld id="{E4C6C1EF-E195-4895-BC46-6F6F9DA3341B}" type="slidenum">
              <a:rPr lang="en-US" smtClean="0"/>
              <a:t>3</a:t>
            </a:fld>
            <a:endParaRPr lang="en-US"/>
          </a:p>
        </p:txBody>
      </p:sp>
    </p:spTree>
    <p:extLst>
      <p:ext uri="{BB962C8B-B14F-4D97-AF65-F5344CB8AC3E}">
        <p14:creationId xmlns:p14="http://schemas.microsoft.com/office/powerpoint/2010/main" val="2873020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Aircraft Carriers | Submarines | Oil Storage Capacity | Shipyards</a:t>
            </a:r>
          </a:p>
          <a:p>
            <a:r>
              <a:rPr lang="en-US" dirty="0"/>
              <a:t>Combat War Patrols singularly or in Phases, Concurrent Special Operations Patrols Not Addressed Separately / Kept Classified &amp; Unacknowledged </a:t>
            </a:r>
          </a:p>
        </p:txBody>
      </p:sp>
      <p:sp>
        <p:nvSpPr>
          <p:cNvPr id="4" name="Slide Number Placeholder 3"/>
          <p:cNvSpPr>
            <a:spLocks noGrp="1"/>
          </p:cNvSpPr>
          <p:nvPr>
            <p:ph type="sldNum" sz="quarter" idx="5"/>
          </p:nvPr>
        </p:nvSpPr>
        <p:spPr/>
        <p:txBody>
          <a:bodyPr/>
          <a:lstStyle/>
          <a:p>
            <a:fld id="{E4C6C1EF-E195-4895-BC46-6F6F9DA3341B}" type="slidenum">
              <a:rPr lang="en-US" smtClean="0"/>
              <a:t>4</a:t>
            </a:fld>
            <a:endParaRPr lang="en-US"/>
          </a:p>
        </p:txBody>
      </p:sp>
    </p:spTree>
    <p:extLst>
      <p:ext uri="{BB962C8B-B14F-4D97-AF65-F5344CB8AC3E}">
        <p14:creationId xmlns:p14="http://schemas.microsoft.com/office/powerpoint/2010/main" val="8442892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C2C98B-8C58-9DE5-9A07-0404D98592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BFF027-6F8F-D14C-4A6F-EA25A51B5BB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45BB843-4195-96F9-AB09-07C2FC721B19}"/>
              </a:ext>
            </a:extLst>
          </p:cNvPr>
          <p:cNvSpPr>
            <a:spLocks noGrp="1"/>
          </p:cNvSpPr>
          <p:nvPr>
            <p:ph type="body" idx="1"/>
          </p:nvPr>
        </p:nvSpPr>
        <p:spPr/>
        <p:txBody>
          <a:bodyPr/>
          <a:lstStyle/>
          <a:p>
            <a:r>
              <a:rPr lang="en-US" dirty="0"/>
              <a:t>Aircraft Carriers | Submarines | Oil Storage Capacity | Shipyards</a:t>
            </a:r>
          </a:p>
        </p:txBody>
      </p:sp>
      <p:sp>
        <p:nvSpPr>
          <p:cNvPr id="4" name="Slide Number Placeholder 3">
            <a:extLst>
              <a:ext uri="{FF2B5EF4-FFF2-40B4-BE49-F238E27FC236}">
                <a16:creationId xmlns:a16="http://schemas.microsoft.com/office/drawing/2014/main" id="{F58ED428-6FC3-54D1-5F0E-F54624E7028D}"/>
              </a:ext>
            </a:extLst>
          </p:cNvPr>
          <p:cNvSpPr>
            <a:spLocks noGrp="1"/>
          </p:cNvSpPr>
          <p:nvPr>
            <p:ph type="sldNum" sz="quarter" idx="5"/>
          </p:nvPr>
        </p:nvSpPr>
        <p:spPr/>
        <p:txBody>
          <a:bodyPr/>
          <a:lstStyle/>
          <a:p>
            <a:fld id="{E4C6C1EF-E195-4895-BC46-6F6F9DA3341B}" type="slidenum">
              <a:rPr lang="en-US" smtClean="0"/>
              <a:t>5</a:t>
            </a:fld>
            <a:endParaRPr lang="en-US"/>
          </a:p>
        </p:txBody>
      </p:sp>
    </p:spTree>
    <p:extLst>
      <p:ext uri="{BB962C8B-B14F-4D97-AF65-F5344CB8AC3E}">
        <p14:creationId xmlns:p14="http://schemas.microsoft.com/office/powerpoint/2010/main" val="40364814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What is alters our operations from the national strategy to a state of war? Is Mission Priority to sink Japanese Merchant Shipping or Japanese Warships? What do have to fight with? </a:t>
            </a:r>
          </a:p>
        </p:txBody>
      </p:sp>
      <p:sp>
        <p:nvSpPr>
          <p:cNvPr id="4" name="Slide Number Placeholder 3"/>
          <p:cNvSpPr>
            <a:spLocks noGrp="1"/>
          </p:cNvSpPr>
          <p:nvPr>
            <p:ph type="sldNum" sz="quarter" idx="5"/>
          </p:nvPr>
        </p:nvSpPr>
        <p:spPr/>
        <p:txBody>
          <a:bodyPr/>
          <a:lstStyle/>
          <a:p>
            <a:fld id="{E4C6C1EF-E195-4895-BC46-6F6F9DA3341B}" type="slidenum">
              <a:rPr lang="en-US" smtClean="0"/>
              <a:t>6</a:t>
            </a:fld>
            <a:endParaRPr lang="en-US"/>
          </a:p>
        </p:txBody>
      </p:sp>
    </p:spTree>
    <p:extLst>
      <p:ext uri="{BB962C8B-B14F-4D97-AF65-F5344CB8AC3E}">
        <p14:creationId xmlns:p14="http://schemas.microsoft.com/office/powerpoint/2010/main" val="33633782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Torpedo Problems | Skipper Problems | Tactics/Techniques/Procedural Problems |</a:t>
            </a:r>
          </a:p>
        </p:txBody>
      </p:sp>
      <p:sp>
        <p:nvSpPr>
          <p:cNvPr id="4" name="Slide Number Placeholder 3"/>
          <p:cNvSpPr>
            <a:spLocks noGrp="1"/>
          </p:cNvSpPr>
          <p:nvPr>
            <p:ph type="sldNum" sz="quarter" idx="5"/>
          </p:nvPr>
        </p:nvSpPr>
        <p:spPr/>
        <p:txBody>
          <a:bodyPr/>
          <a:lstStyle/>
          <a:p>
            <a:fld id="{E4C6C1EF-E195-4895-BC46-6F6F9DA3341B}" type="slidenum">
              <a:rPr lang="en-US" smtClean="0"/>
              <a:t>7</a:t>
            </a:fld>
            <a:endParaRPr lang="en-US"/>
          </a:p>
        </p:txBody>
      </p:sp>
    </p:spTree>
    <p:extLst>
      <p:ext uri="{BB962C8B-B14F-4D97-AF65-F5344CB8AC3E}">
        <p14:creationId xmlns:p14="http://schemas.microsoft.com/office/powerpoint/2010/main" val="6663737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D9F4CF-E921-AD56-8061-DA6FD5639B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58A1C7-E562-F192-7AC7-2FF4DD7D4D4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072A93B-E80D-B210-71DB-084EDEFBACCE}"/>
              </a:ext>
            </a:extLst>
          </p:cNvPr>
          <p:cNvSpPr>
            <a:spLocks noGrp="1"/>
          </p:cNvSpPr>
          <p:nvPr>
            <p:ph type="body" idx="1"/>
          </p:nvPr>
        </p:nvSpPr>
        <p:spPr/>
        <p:txBody>
          <a:bodyPr/>
          <a:lstStyle/>
          <a:p>
            <a:r>
              <a:rPr lang="en-US" dirty="0"/>
              <a:t>Concurrent Orders = War Patrol (Area Denial)(Evacuations &amp; Supplies)&amp; (ISR)</a:t>
            </a:r>
          </a:p>
          <a:p>
            <a:r>
              <a:rPr lang="en-US" dirty="0"/>
              <a:t>Grunion =&gt; Gato Class Submarine Commissioned Apr 1942 &amp; Sunk July 1942 Circular Run Torpedo</a:t>
            </a:r>
          </a:p>
        </p:txBody>
      </p:sp>
      <p:sp>
        <p:nvSpPr>
          <p:cNvPr id="4" name="Slide Number Placeholder 3">
            <a:extLst>
              <a:ext uri="{FF2B5EF4-FFF2-40B4-BE49-F238E27FC236}">
                <a16:creationId xmlns:a16="http://schemas.microsoft.com/office/drawing/2014/main" id="{60C4042B-E771-8415-84D7-9B351D70DDB6}"/>
              </a:ext>
            </a:extLst>
          </p:cNvPr>
          <p:cNvSpPr>
            <a:spLocks noGrp="1"/>
          </p:cNvSpPr>
          <p:nvPr>
            <p:ph type="sldNum" sz="quarter" idx="5"/>
          </p:nvPr>
        </p:nvSpPr>
        <p:spPr/>
        <p:txBody>
          <a:bodyPr/>
          <a:lstStyle/>
          <a:p>
            <a:fld id="{E4C6C1EF-E195-4895-BC46-6F6F9DA3341B}" type="slidenum">
              <a:rPr lang="en-US" smtClean="0"/>
              <a:t>8</a:t>
            </a:fld>
            <a:endParaRPr lang="en-US"/>
          </a:p>
        </p:txBody>
      </p:sp>
    </p:spTree>
    <p:extLst>
      <p:ext uri="{BB962C8B-B14F-4D97-AF65-F5344CB8AC3E}">
        <p14:creationId xmlns:p14="http://schemas.microsoft.com/office/powerpoint/2010/main" val="8331821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622518-5037-BFBE-310C-4A0C97AB8D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7E65CA-DED9-4FC0-C291-61BBE8B59C4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79DD57D-6888-0D39-A953-676FB54502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E864CD-3160-FA15-DD1F-8D14305970CB}"/>
              </a:ext>
            </a:extLst>
          </p:cNvPr>
          <p:cNvSpPr>
            <a:spLocks noGrp="1"/>
          </p:cNvSpPr>
          <p:nvPr>
            <p:ph type="sldNum" sz="quarter" idx="5"/>
          </p:nvPr>
        </p:nvSpPr>
        <p:spPr/>
        <p:txBody>
          <a:bodyPr/>
          <a:lstStyle/>
          <a:p>
            <a:fld id="{E4C6C1EF-E195-4895-BC46-6F6F9DA3341B}" type="slidenum">
              <a:rPr lang="en-US" smtClean="0"/>
              <a:t>9</a:t>
            </a:fld>
            <a:endParaRPr lang="en-US"/>
          </a:p>
        </p:txBody>
      </p:sp>
    </p:spTree>
    <p:extLst>
      <p:ext uri="{BB962C8B-B14F-4D97-AF65-F5344CB8AC3E}">
        <p14:creationId xmlns:p14="http://schemas.microsoft.com/office/powerpoint/2010/main" val="2820820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29528-6B91-28A4-4F7E-3F25B940D3D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797C302-951F-75DC-C8C8-3820F167AA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A64BAF6-9219-B54D-E9F0-87265D3CF03F}"/>
              </a:ext>
            </a:extLst>
          </p:cNvPr>
          <p:cNvSpPr>
            <a:spLocks noGrp="1"/>
          </p:cNvSpPr>
          <p:nvPr>
            <p:ph type="dt" sz="half" idx="10"/>
          </p:nvPr>
        </p:nvSpPr>
        <p:spPr/>
        <p:txBody>
          <a:bodyPr/>
          <a:lstStyle/>
          <a:p>
            <a:fld id="{CADA38DE-8CD9-4D8C-B69F-94CDFA28B13C}" type="datetimeFigureOut">
              <a:rPr lang="en-US" smtClean="0"/>
              <a:t>2/13/2026</a:t>
            </a:fld>
            <a:endParaRPr lang="en-US"/>
          </a:p>
        </p:txBody>
      </p:sp>
      <p:sp>
        <p:nvSpPr>
          <p:cNvPr id="5" name="Footer Placeholder 4">
            <a:extLst>
              <a:ext uri="{FF2B5EF4-FFF2-40B4-BE49-F238E27FC236}">
                <a16:creationId xmlns:a16="http://schemas.microsoft.com/office/drawing/2014/main" id="{39693C7D-2703-A92D-C407-B8E5E2D4A8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E729C3-E666-EED0-6629-4FF56DCE6067}"/>
              </a:ext>
            </a:extLst>
          </p:cNvPr>
          <p:cNvSpPr>
            <a:spLocks noGrp="1"/>
          </p:cNvSpPr>
          <p:nvPr>
            <p:ph type="sldNum" sz="quarter" idx="12"/>
          </p:nvPr>
        </p:nvSpPr>
        <p:spPr/>
        <p:txBody>
          <a:bodyPr/>
          <a:lstStyle/>
          <a:p>
            <a:fld id="{776A0D79-81D0-4F1C-81F5-54E6ADF47F33}" type="slidenum">
              <a:rPr lang="en-US" smtClean="0"/>
              <a:t>‹#›</a:t>
            </a:fld>
            <a:endParaRPr lang="en-US"/>
          </a:p>
        </p:txBody>
      </p:sp>
    </p:spTree>
    <p:extLst>
      <p:ext uri="{BB962C8B-B14F-4D97-AF65-F5344CB8AC3E}">
        <p14:creationId xmlns:p14="http://schemas.microsoft.com/office/powerpoint/2010/main" val="25724951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4F40D-F7CF-342F-2C33-C1DCBE3766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6D4CC7B-34AE-893C-EC23-D6BA8017CAB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F506F0-20B3-B169-8614-20EFB01016E4}"/>
              </a:ext>
            </a:extLst>
          </p:cNvPr>
          <p:cNvSpPr>
            <a:spLocks noGrp="1"/>
          </p:cNvSpPr>
          <p:nvPr>
            <p:ph type="dt" sz="half" idx="10"/>
          </p:nvPr>
        </p:nvSpPr>
        <p:spPr/>
        <p:txBody>
          <a:bodyPr/>
          <a:lstStyle/>
          <a:p>
            <a:fld id="{CADA38DE-8CD9-4D8C-B69F-94CDFA28B13C}" type="datetimeFigureOut">
              <a:rPr lang="en-US" smtClean="0"/>
              <a:t>2/13/2026</a:t>
            </a:fld>
            <a:endParaRPr lang="en-US"/>
          </a:p>
        </p:txBody>
      </p:sp>
      <p:sp>
        <p:nvSpPr>
          <p:cNvPr id="5" name="Footer Placeholder 4">
            <a:extLst>
              <a:ext uri="{FF2B5EF4-FFF2-40B4-BE49-F238E27FC236}">
                <a16:creationId xmlns:a16="http://schemas.microsoft.com/office/drawing/2014/main" id="{9FBB01DB-267F-B380-0CCA-176C92F265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690AC4-F088-D4F6-B6EB-5E7FEC7B12C6}"/>
              </a:ext>
            </a:extLst>
          </p:cNvPr>
          <p:cNvSpPr>
            <a:spLocks noGrp="1"/>
          </p:cNvSpPr>
          <p:nvPr>
            <p:ph type="sldNum" sz="quarter" idx="12"/>
          </p:nvPr>
        </p:nvSpPr>
        <p:spPr/>
        <p:txBody>
          <a:bodyPr/>
          <a:lstStyle/>
          <a:p>
            <a:fld id="{776A0D79-81D0-4F1C-81F5-54E6ADF47F33}" type="slidenum">
              <a:rPr lang="en-US" smtClean="0"/>
              <a:t>‹#›</a:t>
            </a:fld>
            <a:endParaRPr lang="en-US"/>
          </a:p>
        </p:txBody>
      </p:sp>
    </p:spTree>
    <p:extLst>
      <p:ext uri="{BB962C8B-B14F-4D97-AF65-F5344CB8AC3E}">
        <p14:creationId xmlns:p14="http://schemas.microsoft.com/office/powerpoint/2010/main" val="2906087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273DDB-441D-7C9C-D59F-AF883668176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8A340A2-61EF-4337-57A5-2B16A8C9BD5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C88EB1-E90C-156F-8D63-03A70A581833}"/>
              </a:ext>
            </a:extLst>
          </p:cNvPr>
          <p:cNvSpPr>
            <a:spLocks noGrp="1"/>
          </p:cNvSpPr>
          <p:nvPr>
            <p:ph type="dt" sz="half" idx="10"/>
          </p:nvPr>
        </p:nvSpPr>
        <p:spPr/>
        <p:txBody>
          <a:bodyPr/>
          <a:lstStyle/>
          <a:p>
            <a:fld id="{CADA38DE-8CD9-4D8C-B69F-94CDFA28B13C}" type="datetimeFigureOut">
              <a:rPr lang="en-US" smtClean="0"/>
              <a:t>2/13/2026</a:t>
            </a:fld>
            <a:endParaRPr lang="en-US"/>
          </a:p>
        </p:txBody>
      </p:sp>
      <p:sp>
        <p:nvSpPr>
          <p:cNvPr id="5" name="Footer Placeholder 4">
            <a:extLst>
              <a:ext uri="{FF2B5EF4-FFF2-40B4-BE49-F238E27FC236}">
                <a16:creationId xmlns:a16="http://schemas.microsoft.com/office/drawing/2014/main" id="{1BC7113F-2572-B29E-E73B-3AB28CABFA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3A07B6-FBCF-7F70-6419-5C67B72FCFD7}"/>
              </a:ext>
            </a:extLst>
          </p:cNvPr>
          <p:cNvSpPr>
            <a:spLocks noGrp="1"/>
          </p:cNvSpPr>
          <p:nvPr>
            <p:ph type="sldNum" sz="quarter" idx="12"/>
          </p:nvPr>
        </p:nvSpPr>
        <p:spPr/>
        <p:txBody>
          <a:bodyPr/>
          <a:lstStyle/>
          <a:p>
            <a:fld id="{776A0D79-81D0-4F1C-81F5-54E6ADF47F33}" type="slidenum">
              <a:rPr lang="en-US" smtClean="0"/>
              <a:t>‹#›</a:t>
            </a:fld>
            <a:endParaRPr lang="en-US"/>
          </a:p>
        </p:txBody>
      </p:sp>
    </p:spTree>
    <p:extLst>
      <p:ext uri="{BB962C8B-B14F-4D97-AF65-F5344CB8AC3E}">
        <p14:creationId xmlns:p14="http://schemas.microsoft.com/office/powerpoint/2010/main" val="42510766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2942C-E7A1-BB02-E7E6-8B557AFCE8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E97A6CA-0C77-DB1B-33A1-968AA48E30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AA400C-F015-9F57-5AEB-55F6BBA0F404}"/>
              </a:ext>
            </a:extLst>
          </p:cNvPr>
          <p:cNvSpPr>
            <a:spLocks noGrp="1"/>
          </p:cNvSpPr>
          <p:nvPr>
            <p:ph type="dt" sz="half" idx="10"/>
          </p:nvPr>
        </p:nvSpPr>
        <p:spPr/>
        <p:txBody>
          <a:bodyPr/>
          <a:lstStyle/>
          <a:p>
            <a:fld id="{CADA38DE-8CD9-4D8C-B69F-94CDFA28B13C}" type="datetimeFigureOut">
              <a:rPr lang="en-US" smtClean="0"/>
              <a:t>2/13/2026</a:t>
            </a:fld>
            <a:endParaRPr lang="en-US"/>
          </a:p>
        </p:txBody>
      </p:sp>
      <p:sp>
        <p:nvSpPr>
          <p:cNvPr id="5" name="Footer Placeholder 4">
            <a:extLst>
              <a:ext uri="{FF2B5EF4-FFF2-40B4-BE49-F238E27FC236}">
                <a16:creationId xmlns:a16="http://schemas.microsoft.com/office/drawing/2014/main" id="{54E8C33C-3E5F-14FA-71DA-3F2EFD6FF6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9F6014-7CD9-0997-C366-591E0D3432C9}"/>
              </a:ext>
            </a:extLst>
          </p:cNvPr>
          <p:cNvSpPr>
            <a:spLocks noGrp="1"/>
          </p:cNvSpPr>
          <p:nvPr>
            <p:ph type="sldNum" sz="quarter" idx="12"/>
          </p:nvPr>
        </p:nvSpPr>
        <p:spPr/>
        <p:txBody>
          <a:bodyPr/>
          <a:lstStyle/>
          <a:p>
            <a:fld id="{776A0D79-81D0-4F1C-81F5-54E6ADF47F33}" type="slidenum">
              <a:rPr lang="en-US" smtClean="0"/>
              <a:t>‹#›</a:t>
            </a:fld>
            <a:endParaRPr lang="en-US"/>
          </a:p>
        </p:txBody>
      </p:sp>
    </p:spTree>
    <p:extLst>
      <p:ext uri="{BB962C8B-B14F-4D97-AF65-F5344CB8AC3E}">
        <p14:creationId xmlns:p14="http://schemas.microsoft.com/office/powerpoint/2010/main" val="24321861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55964C-884B-0B41-5A9C-2C0128E1AEC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0CFA3D2-A9E1-860C-D25A-99104B2F9B8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2A1524-AFFE-C593-1C68-9774F50808F7}"/>
              </a:ext>
            </a:extLst>
          </p:cNvPr>
          <p:cNvSpPr>
            <a:spLocks noGrp="1"/>
          </p:cNvSpPr>
          <p:nvPr>
            <p:ph type="dt" sz="half" idx="10"/>
          </p:nvPr>
        </p:nvSpPr>
        <p:spPr/>
        <p:txBody>
          <a:bodyPr/>
          <a:lstStyle/>
          <a:p>
            <a:fld id="{CADA38DE-8CD9-4D8C-B69F-94CDFA28B13C}" type="datetimeFigureOut">
              <a:rPr lang="en-US" smtClean="0"/>
              <a:t>2/13/2026</a:t>
            </a:fld>
            <a:endParaRPr lang="en-US"/>
          </a:p>
        </p:txBody>
      </p:sp>
      <p:sp>
        <p:nvSpPr>
          <p:cNvPr id="5" name="Footer Placeholder 4">
            <a:extLst>
              <a:ext uri="{FF2B5EF4-FFF2-40B4-BE49-F238E27FC236}">
                <a16:creationId xmlns:a16="http://schemas.microsoft.com/office/drawing/2014/main" id="{EB49E9F1-C9B9-9C06-448F-F7AEB3061B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5CE873-E1B0-52A8-F190-486D793A8DC3}"/>
              </a:ext>
            </a:extLst>
          </p:cNvPr>
          <p:cNvSpPr>
            <a:spLocks noGrp="1"/>
          </p:cNvSpPr>
          <p:nvPr>
            <p:ph type="sldNum" sz="quarter" idx="12"/>
          </p:nvPr>
        </p:nvSpPr>
        <p:spPr/>
        <p:txBody>
          <a:bodyPr/>
          <a:lstStyle/>
          <a:p>
            <a:fld id="{776A0D79-81D0-4F1C-81F5-54E6ADF47F33}" type="slidenum">
              <a:rPr lang="en-US" smtClean="0"/>
              <a:t>‹#›</a:t>
            </a:fld>
            <a:endParaRPr lang="en-US"/>
          </a:p>
        </p:txBody>
      </p:sp>
    </p:spTree>
    <p:extLst>
      <p:ext uri="{BB962C8B-B14F-4D97-AF65-F5344CB8AC3E}">
        <p14:creationId xmlns:p14="http://schemas.microsoft.com/office/powerpoint/2010/main" val="320468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612618-D592-09FF-EEEA-1D0351A4EE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E913EF-5181-43D7-C259-A7DC77C9498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16DB09C-9529-ADAE-784D-DE48AAFC824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23E0272-364F-0AF0-6C04-744AE93BBE52}"/>
              </a:ext>
            </a:extLst>
          </p:cNvPr>
          <p:cNvSpPr>
            <a:spLocks noGrp="1"/>
          </p:cNvSpPr>
          <p:nvPr>
            <p:ph type="dt" sz="half" idx="10"/>
          </p:nvPr>
        </p:nvSpPr>
        <p:spPr/>
        <p:txBody>
          <a:bodyPr/>
          <a:lstStyle/>
          <a:p>
            <a:fld id="{CADA38DE-8CD9-4D8C-B69F-94CDFA28B13C}" type="datetimeFigureOut">
              <a:rPr lang="en-US" smtClean="0"/>
              <a:t>2/13/2026</a:t>
            </a:fld>
            <a:endParaRPr lang="en-US"/>
          </a:p>
        </p:txBody>
      </p:sp>
      <p:sp>
        <p:nvSpPr>
          <p:cNvPr id="6" name="Footer Placeholder 5">
            <a:extLst>
              <a:ext uri="{FF2B5EF4-FFF2-40B4-BE49-F238E27FC236}">
                <a16:creationId xmlns:a16="http://schemas.microsoft.com/office/drawing/2014/main" id="{237F986B-985F-F2D8-7F6F-8F232FC783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6AFAFE-B40C-8842-8AAC-CC40198EF856}"/>
              </a:ext>
            </a:extLst>
          </p:cNvPr>
          <p:cNvSpPr>
            <a:spLocks noGrp="1"/>
          </p:cNvSpPr>
          <p:nvPr>
            <p:ph type="sldNum" sz="quarter" idx="12"/>
          </p:nvPr>
        </p:nvSpPr>
        <p:spPr/>
        <p:txBody>
          <a:bodyPr/>
          <a:lstStyle/>
          <a:p>
            <a:fld id="{776A0D79-81D0-4F1C-81F5-54E6ADF47F33}" type="slidenum">
              <a:rPr lang="en-US" smtClean="0"/>
              <a:t>‹#›</a:t>
            </a:fld>
            <a:endParaRPr lang="en-US"/>
          </a:p>
        </p:txBody>
      </p:sp>
    </p:spTree>
    <p:extLst>
      <p:ext uri="{BB962C8B-B14F-4D97-AF65-F5344CB8AC3E}">
        <p14:creationId xmlns:p14="http://schemas.microsoft.com/office/powerpoint/2010/main" val="182377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0061C-AD90-8AD9-1523-FD0E4BCBE2B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05C1DB5-51FF-FBE8-8796-9631FC4422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9BA257C-DE68-ADDF-E057-BF6A11FC04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1315DA3-6121-0BDB-2B49-BAB8534487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8A8E8A8-F027-AAA7-D7B4-A8A0DD920C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3E2D43A-89BF-0E9B-3BBA-354103A3D67F}"/>
              </a:ext>
            </a:extLst>
          </p:cNvPr>
          <p:cNvSpPr>
            <a:spLocks noGrp="1"/>
          </p:cNvSpPr>
          <p:nvPr>
            <p:ph type="dt" sz="half" idx="10"/>
          </p:nvPr>
        </p:nvSpPr>
        <p:spPr/>
        <p:txBody>
          <a:bodyPr/>
          <a:lstStyle/>
          <a:p>
            <a:fld id="{CADA38DE-8CD9-4D8C-B69F-94CDFA28B13C}" type="datetimeFigureOut">
              <a:rPr lang="en-US" smtClean="0"/>
              <a:t>2/13/2026</a:t>
            </a:fld>
            <a:endParaRPr lang="en-US"/>
          </a:p>
        </p:txBody>
      </p:sp>
      <p:sp>
        <p:nvSpPr>
          <p:cNvPr id="8" name="Footer Placeholder 7">
            <a:extLst>
              <a:ext uri="{FF2B5EF4-FFF2-40B4-BE49-F238E27FC236}">
                <a16:creationId xmlns:a16="http://schemas.microsoft.com/office/drawing/2014/main" id="{E7DDD9A4-AFDA-615F-F65F-6531264D1AE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9948988-05BB-94BE-1232-A85CB35E4E9D}"/>
              </a:ext>
            </a:extLst>
          </p:cNvPr>
          <p:cNvSpPr>
            <a:spLocks noGrp="1"/>
          </p:cNvSpPr>
          <p:nvPr>
            <p:ph type="sldNum" sz="quarter" idx="12"/>
          </p:nvPr>
        </p:nvSpPr>
        <p:spPr/>
        <p:txBody>
          <a:bodyPr/>
          <a:lstStyle/>
          <a:p>
            <a:fld id="{776A0D79-81D0-4F1C-81F5-54E6ADF47F33}" type="slidenum">
              <a:rPr lang="en-US" smtClean="0"/>
              <a:t>‹#›</a:t>
            </a:fld>
            <a:endParaRPr lang="en-US"/>
          </a:p>
        </p:txBody>
      </p:sp>
    </p:spTree>
    <p:extLst>
      <p:ext uri="{BB962C8B-B14F-4D97-AF65-F5344CB8AC3E}">
        <p14:creationId xmlns:p14="http://schemas.microsoft.com/office/powerpoint/2010/main" val="3206704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A12EB-1AEA-1730-A6E3-1242740641E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616CDE7-13FF-42FD-C086-325642C6B5DA}"/>
              </a:ext>
            </a:extLst>
          </p:cNvPr>
          <p:cNvSpPr>
            <a:spLocks noGrp="1"/>
          </p:cNvSpPr>
          <p:nvPr>
            <p:ph type="dt" sz="half" idx="10"/>
          </p:nvPr>
        </p:nvSpPr>
        <p:spPr/>
        <p:txBody>
          <a:bodyPr/>
          <a:lstStyle/>
          <a:p>
            <a:fld id="{CADA38DE-8CD9-4D8C-B69F-94CDFA28B13C}" type="datetimeFigureOut">
              <a:rPr lang="en-US" smtClean="0"/>
              <a:t>2/13/2026</a:t>
            </a:fld>
            <a:endParaRPr lang="en-US"/>
          </a:p>
        </p:txBody>
      </p:sp>
      <p:sp>
        <p:nvSpPr>
          <p:cNvPr id="4" name="Footer Placeholder 3">
            <a:extLst>
              <a:ext uri="{FF2B5EF4-FFF2-40B4-BE49-F238E27FC236}">
                <a16:creationId xmlns:a16="http://schemas.microsoft.com/office/drawing/2014/main" id="{8D12BD53-6759-4E31-49A1-7942F1BCBC0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BA2B67B-3447-F336-FFA8-881CB1EC7E90}"/>
              </a:ext>
            </a:extLst>
          </p:cNvPr>
          <p:cNvSpPr>
            <a:spLocks noGrp="1"/>
          </p:cNvSpPr>
          <p:nvPr>
            <p:ph type="sldNum" sz="quarter" idx="12"/>
          </p:nvPr>
        </p:nvSpPr>
        <p:spPr/>
        <p:txBody>
          <a:bodyPr/>
          <a:lstStyle/>
          <a:p>
            <a:fld id="{776A0D79-81D0-4F1C-81F5-54E6ADF47F33}" type="slidenum">
              <a:rPr lang="en-US" smtClean="0"/>
              <a:t>‹#›</a:t>
            </a:fld>
            <a:endParaRPr lang="en-US"/>
          </a:p>
        </p:txBody>
      </p:sp>
    </p:spTree>
    <p:extLst>
      <p:ext uri="{BB962C8B-B14F-4D97-AF65-F5344CB8AC3E}">
        <p14:creationId xmlns:p14="http://schemas.microsoft.com/office/powerpoint/2010/main" val="1271675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C0E047-5504-5CEE-E084-7EF51972643E}"/>
              </a:ext>
            </a:extLst>
          </p:cNvPr>
          <p:cNvSpPr>
            <a:spLocks noGrp="1"/>
          </p:cNvSpPr>
          <p:nvPr>
            <p:ph type="dt" sz="half" idx="10"/>
          </p:nvPr>
        </p:nvSpPr>
        <p:spPr/>
        <p:txBody>
          <a:bodyPr/>
          <a:lstStyle/>
          <a:p>
            <a:fld id="{CADA38DE-8CD9-4D8C-B69F-94CDFA28B13C}" type="datetimeFigureOut">
              <a:rPr lang="en-US" smtClean="0"/>
              <a:t>2/13/2026</a:t>
            </a:fld>
            <a:endParaRPr lang="en-US"/>
          </a:p>
        </p:txBody>
      </p:sp>
      <p:sp>
        <p:nvSpPr>
          <p:cNvPr id="3" name="Footer Placeholder 2">
            <a:extLst>
              <a:ext uri="{FF2B5EF4-FFF2-40B4-BE49-F238E27FC236}">
                <a16:creationId xmlns:a16="http://schemas.microsoft.com/office/drawing/2014/main" id="{689FBAA5-84A7-E20E-0136-CA993D29C56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ED96BB5-FC2E-31D9-B764-91B80B869747}"/>
              </a:ext>
            </a:extLst>
          </p:cNvPr>
          <p:cNvSpPr>
            <a:spLocks noGrp="1"/>
          </p:cNvSpPr>
          <p:nvPr>
            <p:ph type="sldNum" sz="quarter" idx="12"/>
          </p:nvPr>
        </p:nvSpPr>
        <p:spPr/>
        <p:txBody>
          <a:bodyPr/>
          <a:lstStyle/>
          <a:p>
            <a:fld id="{776A0D79-81D0-4F1C-81F5-54E6ADF47F33}" type="slidenum">
              <a:rPr lang="en-US" smtClean="0"/>
              <a:t>‹#›</a:t>
            </a:fld>
            <a:endParaRPr lang="en-US"/>
          </a:p>
        </p:txBody>
      </p:sp>
    </p:spTree>
    <p:extLst>
      <p:ext uri="{BB962C8B-B14F-4D97-AF65-F5344CB8AC3E}">
        <p14:creationId xmlns:p14="http://schemas.microsoft.com/office/powerpoint/2010/main" val="2058658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49341-6C96-165A-9630-DBB06B97E8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118A73E-1FA9-437F-2B9A-4666C8689A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CB2D92-075E-17D6-4EA4-0BCDBBD7D68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F2FFE6-E7AE-4F5A-5038-B13F95993018}"/>
              </a:ext>
            </a:extLst>
          </p:cNvPr>
          <p:cNvSpPr>
            <a:spLocks noGrp="1"/>
          </p:cNvSpPr>
          <p:nvPr>
            <p:ph type="dt" sz="half" idx="10"/>
          </p:nvPr>
        </p:nvSpPr>
        <p:spPr/>
        <p:txBody>
          <a:bodyPr/>
          <a:lstStyle/>
          <a:p>
            <a:fld id="{CADA38DE-8CD9-4D8C-B69F-94CDFA28B13C}" type="datetimeFigureOut">
              <a:rPr lang="en-US" smtClean="0"/>
              <a:t>2/13/2026</a:t>
            </a:fld>
            <a:endParaRPr lang="en-US"/>
          </a:p>
        </p:txBody>
      </p:sp>
      <p:sp>
        <p:nvSpPr>
          <p:cNvPr id="6" name="Footer Placeholder 5">
            <a:extLst>
              <a:ext uri="{FF2B5EF4-FFF2-40B4-BE49-F238E27FC236}">
                <a16:creationId xmlns:a16="http://schemas.microsoft.com/office/drawing/2014/main" id="{BA87B9FD-8222-B41F-706E-E7EA732E00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3A3D96-F50A-2C64-BC1B-5594F96BD981}"/>
              </a:ext>
            </a:extLst>
          </p:cNvPr>
          <p:cNvSpPr>
            <a:spLocks noGrp="1"/>
          </p:cNvSpPr>
          <p:nvPr>
            <p:ph type="sldNum" sz="quarter" idx="12"/>
          </p:nvPr>
        </p:nvSpPr>
        <p:spPr/>
        <p:txBody>
          <a:bodyPr/>
          <a:lstStyle/>
          <a:p>
            <a:fld id="{776A0D79-81D0-4F1C-81F5-54E6ADF47F33}" type="slidenum">
              <a:rPr lang="en-US" smtClean="0"/>
              <a:t>‹#›</a:t>
            </a:fld>
            <a:endParaRPr lang="en-US"/>
          </a:p>
        </p:txBody>
      </p:sp>
    </p:spTree>
    <p:extLst>
      <p:ext uri="{BB962C8B-B14F-4D97-AF65-F5344CB8AC3E}">
        <p14:creationId xmlns:p14="http://schemas.microsoft.com/office/powerpoint/2010/main" val="1999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FE1A0-A439-9CC1-E226-9E653CC3DD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75C6AE-17CB-0A66-A8A7-1941197AC03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F06841B-3C81-98E1-03E8-F1DB1F2FD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BE16548-7BAA-C8B3-F688-C2CDA072E65B}"/>
              </a:ext>
            </a:extLst>
          </p:cNvPr>
          <p:cNvSpPr>
            <a:spLocks noGrp="1"/>
          </p:cNvSpPr>
          <p:nvPr>
            <p:ph type="dt" sz="half" idx="10"/>
          </p:nvPr>
        </p:nvSpPr>
        <p:spPr/>
        <p:txBody>
          <a:bodyPr/>
          <a:lstStyle/>
          <a:p>
            <a:fld id="{CADA38DE-8CD9-4D8C-B69F-94CDFA28B13C}" type="datetimeFigureOut">
              <a:rPr lang="en-US" smtClean="0"/>
              <a:t>2/13/2026</a:t>
            </a:fld>
            <a:endParaRPr lang="en-US"/>
          </a:p>
        </p:txBody>
      </p:sp>
      <p:sp>
        <p:nvSpPr>
          <p:cNvPr id="6" name="Footer Placeholder 5">
            <a:extLst>
              <a:ext uri="{FF2B5EF4-FFF2-40B4-BE49-F238E27FC236}">
                <a16:creationId xmlns:a16="http://schemas.microsoft.com/office/drawing/2014/main" id="{6E82AA85-9201-B753-A725-AC542B04F1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4EAC84-2491-FC96-3E22-6AD5BD0F8864}"/>
              </a:ext>
            </a:extLst>
          </p:cNvPr>
          <p:cNvSpPr>
            <a:spLocks noGrp="1"/>
          </p:cNvSpPr>
          <p:nvPr>
            <p:ph type="sldNum" sz="quarter" idx="12"/>
          </p:nvPr>
        </p:nvSpPr>
        <p:spPr/>
        <p:txBody>
          <a:bodyPr/>
          <a:lstStyle/>
          <a:p>
            <a:fld id="{776A0D79-81D0-4F1C-81F5-54E6ADF47F33}" type="slidenum">
              <a:rPr lang="en-US" smtClean="0"/>
              <a:t>‹#›</a:t>
            </a:fld>
            <a:endParaRPr lang="en-US"/>
          </a:p>
        </p:txBody>
      </p:sp>
    </p:spTree>
    <p:extLst>
      <p:ext uri="{BB962C8B-B14F-4D97-AF65-F5344CB8AC3E}">
        <p14:creationId xmlns:p14="http://schemas.microsoft.com/office/powerpoint/2010/main" val="2228556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CE9537-AE43-BFB5-AC4D-A58AA57067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B72283A-4F1A-B4F0-E49A-592EE39A4E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0A82F3-5DB2-9132-1FBF-587FF771A4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ADA38DE-8CD9-4D8C-B69F-94CDFA28B13C}" type="datetimeFigureOut">
              <a:rPr lang="en-US" smtClean="0"/>
              <a:t>2/13/2026</a:t>
            </a:fld>
            <a:endParaRPr lang="en-US"/>
          </a:p>
        </p:txBody>
      </p:sp>
      <p:sp>
        <p:nvSpPr>
          <p:cNvPr id="5" name="Footer Placeholder 4">
            <a:extLst>
              <a:ext uri="{FF2B5EF4-FFF2-40B4-BE49-F238E27FC236}">
                <a16:creationId xmlns:a16="http://schemas.microsoft.com/office/drawing/2014/main" id="{DFE7861F-1348-8DDA-033C-A62FF47C8D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C5A3AEDD-C4A3-3244-FFAF-14A51817EB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76A0D79-81D0-4F1C-81F5-54E6ADF47F33}" type="slidenum">
              <a:rPr lang="en-US" smtClean="0"/>
              <a:t>‹#›</a:t>
            </a:fld>
            <a:endParaRPr lang="en-US"/>
          </a:p>
        </p:txBody>
      </p:sp>
    </p:spTree>
    <p:extLst>
      <p:ext uri="{BB962C8B-B14F-4D97-AF65-F5344CB8AC3E}">
        <p14:creationId xmlns:p14="http://schemas.microsoft.com/office/powerpoint/2010/main" val="37113557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7FD4C69-347A-3313-4201-FF9E18583DDA}"/>
              </a:ext>
            </a:extLst>
          </p:cNvPr>
          <p:cNvSpPr>
            <a:spLocks noGrp="1"/>
          </p:cNvSpPr>
          <p:nvPr>
            <p:ph type="subTitle" idx="1"/>
          </p:nvPr>
        </p:nvSpPr>
        <p:spPr>
          <a:xfrm>
            <a:off x="422635" y="1325182"/>
            <a:ext cx="11346730" cy="1655762"/>
          </a:xfrm>
        </p:spPr>
        <p:txBody>
          <a:bodyPr/>
          <a:lstStyle/>
          <a:p>
            <a:endParaRPr lang="en-US" dirty="0"/>
          </a:p>
          <a:p>
            <a:r>
              <a:rPr lang="en-US" b="1" dirty="0">
                <a:solidFill>
                  <a:srgbClr val="FF0000"/>
                </a:solidFill>
              </a:rPr>
              <a:t>https://www.youtube.com/channel/UCzEcARkk8d1XdLbo2koY_UA/featured</a:t>
            </a:r>
            <a:endParaRPr lang="en-US" dirty="0"/>
          </a:p>
        </p:txBody>
      </p:sp>
      <p:sp>
        <p:nvSpPr>
          <p:cNvPr id="4" name="Title 1">
            <a:extLst>
              <a:ext uri="{FF2B5EF4-FFF2-40B4-BE49-F238E27FC236}">
                <a16:creationId xmlns:a16="http://schemas.microsoft.com/office/drawing/2014/main" id="{1F62459F-86BF-5EDE-3309-FF5F989243DE}"/>
              </a:ext>
            </a:extLst>
          </p:cNvPr>
          <p:cNvSpPr>
            <a:spLocks noGrp="1"/>
          </p:cNvSpPr>
          <p:nvPr>
            <p:ph type="ctrTitle"/>
          </p:nvPr>
        </p:nvSpPr>
        <p:spPr>
          <a:xfrm>
            <a:off x="422635" y="0"/>
            <a:ext cx="11346730" cy="2387600"/>
          </a:xfrm>
        </p:spPr>
        <p:txBody>
          <a:bodyPr anchor="ctr">
            <a:normAutofit/>
          </a:bodyPr>
          <a:lstStyle/>
          <a:p>
            <a:r>
              <a:rPr lang="en-US" sz="4400" dirty="0">
                <a:solidFill>
                  <a:srgbClr val="0070C0"/>
                </a:solidFill>
              </a:rPr>
              <a:t>Unauthorized History of the Pacific War Podcast </a:t>
            </a:r>
            <a:br>
              <a:rPr lang="en-US" sz="2800" dirty="0">
                <a:solidFill>
                  <a:srgbClr val="0070C0"/>
                </a:solidFill>
              </a:rPr>
            </a:br>
            <a:endParaRPr lang="en-US" sz="2700" dirty="0"/>
          </a:p>
        </p:txBody>
      </p:sp>
      <p:sp>
        <p:nvSpPr>
          <p:cNvPr id="5" name="TextBox 4">
            <a:extLst>
              <a:ext uri="{FF2B5EF4-FFF2-40B4-BE49-F238E27FC236}">
                <a16:creationId xmlns:a16="http://schemas.microsoft.com/office/drawing/2014/main" id="{FD33F43B-7208-8D79-54B2-7757BD69BC45}"/>
              </a:ext>
            </a:extLst>
          </p:cNvPr>
          <p:cNvSpPr txBox="1"/>
          <p:nvPr/>
        </p:nvSpPr>
        <p:spPr>
          <a:xfrm>
            <a:off x="562356" y="3136613"/>
            <a:ext cx="11067288" cy="584775"/>
          </a:xfrm>
          <a:prstGeom prst="rect">
            <a:avLst/>
          </a:prstGeom>
          <a:noFill/>
        </p:spPr>
        <p:txBody>
          <a:bodyPr wrap="square">
            <a:spAutoFit/>
          </a:bodyPr>
          <a:lstStyle/>
          <a:p>
            <a:r>
              <a:rPr lang="en-US" sz="3200" dirty="0"/>
              <a:t> </a:t>
            </a:r>
            <a:r>
              <a:rPr lang="en-US" sz="3200" b="1" dirty="0"/>
              <a:t>Initial Response Phase 1941 - 1942 (S-Boats &amp; Fleet Boats)</a:t>
            </a:r>
          </a:p>
        </p:txBody>
      </p:sp>
    </p:spTree>
    <p:extLst>
      <p:ext uri="{BB962C8B-B14F-4D97-AF65-F5344CB8AC3E}">
        <p14:creationId xmlns:p14="http://schemas.microsoft.com/office/powerpoint/2010/main" val="3871278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67195-5822-205F-871E-D93CDEFA0F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D502EC-E120-AA7C-EC4C-DFA5745EDC47}"/>
              </a:ext>
            </a:extLst>
          </p:cNvPr>
          <p:cNvSpPr>
            <a:spLocks noGrp="1"/>
          </p:cNvSpPr>
          <p:nvPr>
            <p:ph type="title"/>
          </p:nvPr>
        </p:nvSpPr>
        <p:spPr/>
        <p:txBody>
          <a:bodyPr>
            <a:normAutofit fontScale="90000"/>
          </a:bodyPr>
          <a:lstStyle/>
          <a:p>
            <a:pPr algn="ctr"/>
            <a:br>
              <a:rPr lang="en-US" dirty="0"/>
            </a:br>
            <a:r>
              <a:rPr lang="en-US" dirty="0"/>
              <a:t>How Bad Were Torpedo Problems?</a:t>
            </a:r>
            <a:br>
              <a:rPr lang="en-US" dirty="0"/>
            </a:br>
            <a:endParaRPr lang="en-US" dirty="0"/>
          </a:p>
        </p:txBody>
      </p:sp>
      <p:sp>
        <p:nvSpPr>
          <p:cNvPr id="5" name="Rectangle 4">
            <a:extLst>
              <a:ext uri="{FF2B5EF4-FFF2-40B4-BE49-F238E27FC236}">
                <a16:creationId xmlns:a16="http://schemas.microsoft.com/office/drawing/2014/main" id="{1761D619-4C48-707F-1B3C-2B5BFFC47166}"/>
              </a:ext>
            </a:extLst>
          </p:cNvPr>
          <p:cNvSpPr/>
          <p:nvPr/>
        </p:nvSpPr>
        <p:spPr>
          <a:xfrm>
            <a:off x="754144" y="1690688"/>
            <a:ext cx="5341856" cy="460641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0C313D2-960D-968F-A50D-E8A85C9E4C57}"/>
              </a:ext>
            </a:extLst>
          </p:cNvPr>
          <p:cNvSpPr>
            <a:spLocks noGrp="1"/>
          </p:cNvSpPr>
          <p:nvPr>
            <p:ph sz="half" idx="1"/>
          </p:nvPr>
        </p:nvSpPr>
        <p:spPr/>
        <p:txBody>
          <a:bodyPr>
            <a:normAutofit fontScale="92500" lnSpcReduction="20000"/>
          </a:bodyPr>
          <a:lstStyle/>
          <a:p>
            <a:r>
              <a:rPr lang="en-US" b="1" dirty="0">
                <a:solidFill>
                  <a:srgbClr val="FF0000"/>
                </a:solidFill>
              </a:rPr>
              <a:t>14,748</a:t>
            </a:r>
            <a:r>
              <a:rPr lang="en-US" dirty="0">
                <a:solidFill>
                  <a:schemeClr val="bg1"/>
                </a:solidFill>
              </a:rPr>
              <a:t> </a:t>
            </a:r>
            <a:r>
              <a:rPr lang="en-US" dirty="0">
                <a:solidFill>
                  <a:srgbClr val="FF0000"/>
                </a:solidFill>
              </a:rPr>
              <a:t>USN Torpedoes </a:t>
            </a:r>
            <a:r>
              <a:rPr lang="en-US" dirty="0">
                <a:solidFill>
                  <a:schemeClr val="bg1"/>
                </a:solidFill>
              </a:rPr>
              <a:t>were fired during WWII in the Pacific, </a:t>
            </a:r>
            <a:r>
              <a:rPr lang="en-US" dirty="0">
                <a:solidFill>
                  <a:srgbClr val="FFFF00"/>
                </a:solidFill>
              </a:rPr>
              <a:t>55%-65% were duds</a:t>
            </a:r>
            <a:r>
              <a:rPr lang="en-US" dirty="0">
                <a:solidFill>
                  <a:schemeClr val="bg1"/>
                </a:solidFill>
              </a:rPr>
              <a:t>!</a:t>
            </a:r>
          </a:p>
          <a:p>
            <a:r>
              <a:rPr lang="en-US" dirty="0">
                <a:solidFill>
                  <a:schemeClr val="bg1"/>
                </a:solidFill>
              </a:rPr>
              <a:t>The several Torpedo technical “Fixes” were not in place until 1944</a:t>
            </a:r>
          </a:p>
          <a:p>
            <a:r>
              <a:rPr lang="en-US" dirty="0">
                <a:solidFill>
                  <a:schemeClr val="bg1"/>
                </a:solidFill>
              </a:rPr>
              <a:t>Two US Submarines are known to have been lost due to circular runs by their own torpedoes.</a:t>
            </a:r>
          </a:p>
          <a:p>
            <a:r>
              <a:rPr lang="en-US" dirty="0">
                <a:solidFill>
                  <a:schemeClr val="bg1"/>
                </a:solidFill>
              </a:rPr>
              <a:t>Two other US Submarines are thought to have been lost, but not yet confirmed, by their own torpedoes</a:t>
            </a:r>
          </a:p>
        </p:txBody>
      </p:sp>
      <p:sp>
        <p:nvSpPr>
          <p:cNvPr id="6" name="Rectangle 5">
            <a:extLst>
              <a:ext uri="{FF2B5EF4-FFF2-40B4-BE49-F238E27FC236}">
                <a16:creationId xmlns:a16="http://schemas.microsoft.com/office/drawing/2014/main" id="{33BF3486-D334-6BC8-4CFE-228D308EEDDE}"/>
              </a:ext>
            </a:extLst>
          </p:cNvPr>
          <p:cNvSpPr/>
          <p:nvPr/>
        </p:nvSpPr>
        <p:spPr>
          <a:xfrm>
            <a:off x="6180056" y="1690687"/>
            <a:ext cx="5341856" cy="460641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A797B7F2-C3FE-FFA4-DAB5-B20C6E56D24E}"/>
              </a:ext>
            </a:extLst>
          </p:cNvPr>
          <p:cNvSpPr>
            <a:spLocks noGrp="1"/>
          </p:cNvSpPr>
          <p:nvPr>
            <p:ph sz="half" idx="2"/>
          </p:nvPr>
        </p:nvSpPr>
        <p:spPr>
          <a:xfrm>
            <a:off x="6172200" y="1825625"/>
            <a:ext cx="5733854" cy="4351338"/>
          </a:xfrm>
        </p:spPr>
        <p:txBody>
          <a:bodyPr>
            <a:normAutofit fontScale="92500" lnSpcReduction="20000"/>
          </a:bodyPr>
          <a:lstStyle/>
          <a:p>
            <a:pPr marL="0" indent="0">
              <a:buNone/>
            </a:pPr>
            <a:r>
              <a:rPr lang="en-US" dirty="0">
                <a:solidFill>
                  <a:srgbClr val="FF0000"/>
                </a:solidFill>
              </a:rPr>
              <a:t>Friendly Fire &amp; Accidents </a:t>
            </a:r>
            <a:r>
              <a:rPr lang="en-US" dirty="0">
                <a:solidFill>
                  <a:schemeClr val="bg1"/>
                </a:solidFill>
              </a:rPr>
              <a:t>were the    root cause of one-third (</a:t>
            </a:r>
            <a:r>
              <a:rPr lang="en-US" dirty="0">
                <a:solidFill>
                  <a:srgbClr val="FF0000"/>
                </a:solidFill>
              </a:rPr>
              <a:t>1/3</a:t>
            </a:r>
            <a:r>
              <a:rPr lang="en-US" dirty="0">
                <a:solidFill>
                  <a:schemeClr val="bg1"/>
                </a:solidFill>
              </a:rPr>
              <a:t>), of the    </a:t>
            </a:r>
            <a:r>
              <a:rPr lang="en-US" dirty="0">
                <a:solidFill>
                  <a:srgbClr val="FF0000"/>
                </a:solidFill>
              </a:rPr>
              <a:t>52 Lost Boats </a:t>
            </a:r>
            <a:r>
              <a:rPr lang="en-US" dirty="0">
                <a:solidFill>
                  <a:schemeClr val="bg1"/>
                </a:solidFill>
              </a:rPr>
              <a:t>from WWII</a:t>
            </a:r>
          </a:p>
          <a:p>
            <a:pPr marL="0" indent="0">
              <a:buNone/>
            </a:pPr>
            <a:r>
              <a:rPr lang="en-US" b="1" dirty="0">
                <a:solidFill>
                  <a:srgbClr val="FF0000"/>
                </a:solidFill>
              </a:rPr>
              <a:t>&lt;17&gt;</a:t>
            </a:r>
          </a:p>
          <a:p>
            <a:endParaRPr lang="en-US" dirty="0"/>
          </a:p>
        </p:txBody>
      </p:sp>
    </p:spTree>
    <p:extLst>
      <p:ext uri="{BB962C8B-B14F-4D97-AF65-F5344CB8AC3E}">
        <p14:creationId xmlns:p14="http://schemas.microsoft.com/office/powerpoint/2010/main" val="37124453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3CBCB-4AE7-A65E-5F97-381EB94966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55BD1D-AD14-8988-C2E3-E1274F5F66DD}"/>
              </a:ext>
            </a:extLst>
          </p:cNvPr>
          <p:cNvSpPr>
            <a:spLocks noGrp="1"/>
          </p:cNvSpPr>
          <p:nvPr>
            <p:ph type="title"/>
          </p:nvPr>
        </p:nvSpPr>
        <p:spPr/>
        <p:txBody>
          <a:bodyPr>
            <a:normAutofit fontScale="90000"/>
          </a:bodyPr>
          <a:lstStyle/>
          <a:p>
            <a:pPr algn="ctr"/>
            <a:br>
              <a:rPr lang="en-US" dirty="0"/>
            </a:br>
            <a:r>
              <a:rPr lang="en-US" dirty="0"/>
              <a:t>“</a:t>
            </a:r>
            <a:r>
              <a:rPr lang="en-US" dirty="0">
                <a:solidFill>
                  <a:srgbClr val="7030A0"/>
                </a:solidFill>
              </a:rPr>
              <a:t>Casualties of War</a:t>
            </a:r>
            <a:r>
              <a:rPr lang="en-US" dirty="0"/>
              <a:t>”</a:t>
            </a:r>
            <a:br>
              <a:rPr lang="en-US" dirty="0"/>
            </a:br>
            <a:endParaRPr lang="en-US" dirty="0"/>
          </a:p>
        </p:txBody>
      </p:sp>
      <p:sp>
        <p:nvSpPr>
          <p:cNvPr id="11" name="Rectangle 10">
            <a:extLst>
              <a:ext uri="{FF2B5EF4-FFF2-40B4-BE49-F238E27FC236}">
                <a16:creationId xmlns:a16="http://schemas.microsoft.com/office/drawing/2014/main" id="{22C43F6A-23BF-BD0E-F218-FEFA697BBBBF}"/>
              </a:ext>
            </a:extLst>
          </p:cNvPr>
          <p:cNvSpPr/>
          <p:nvPr/>
        </p:nvSpPr>
        <p:spPr>
          <a:xfrm>
            <a:off x="763571" y="1762812"/>
            <a:ext cx="10661716" cy="448715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ontent Placeholder 9">
            <a:extLst>
              <a:ext uri="{FF2B5EF4-FFF2-40B4-BE49-F238E27FC236}">
                <a16:creationId xmlns:a16="http://schemas.microsoft.com/office/drawing/2014/main" id="{F75C12C0-391C-A650-24D7-9040A51BAF5E}"/>
              </a:ext>
            </a:extLst>
          </p:cNvPr>
          <p:cNvSpPr>
            <a:spLocks noGrp="1"/>
          </p:cNvSpPr>
          <p:nvPr>
            <p:ph sz="half" idx="1"/>
          </p:nvPr>
        </p:nvSpPr>
        <p:spPr>
          <a:xfrm>
            <a:off x="838200" y="1825625"/>
            <a:ext cx="10515600" cy="4351338"/>
          </a:xfrm>
        </p:spPr>
        <p:txBody>
          <a:bodyPr/>
          <a:lstStyle/>
          <a:p>
            <a:r>
              <a:rPr lang="en-US" dirty="0">
                <a:solidFill>
                  <a:srgbClr val="FFFF00"/>
                </a:solidFill>
              </a:rPr>
              <a:t>By late 1944:</a:t>
            </a:r>
          </a:p>
          <a:p>
            <a:r>
              <a:rPr lang="en-US" dirty="0">
                <a:solidFill>
                  <a:schemeClr val="bg1"/>
                </a:solidFill>
              </a:rPr>
              <a:t>Most of the pre-war class submarines were sent to safer areas of the Pacific like the US West Coast and Pearl Harbor to perform tasks like training readiness missions</a:t>
            </a:r>
          </a:p>
          <a:p>
            <a:r>
              <a:rPr lang="en-US" dirty="0">
                <a:solidFill>
                  <a:srgbClr val="FFFF00"/>
                </a:solidFill>
              </a:rPr>
              <a:t>By War’s End: </a:t>
            </a:r>
          </a:p>
          <a:p>
            <a:r>
              <a:rPr lang="en-US" dirty="0">
                <a:solidFill>
                  <a:schemeClr val="bg1"/>
                </a:solidFill>
              </a:rPr>
              <a:t>Porpoise Class Lost </a:t>
            </a:r>
            <a:r>
              <a:rPr lang="en-US" dirty="0">
                <a:solidFill>
                  <a:srgbClr val="FF0000"/>
                </a:solidFill>
              </a:rPr>
              <a:t>4 out of 10 </a:t>
            </a:r>
            <a:r>
              <a:rPr lang="en-US" dirty="0">
                <a:solidFill>
                  <a:schemeClr val="bg1"/>
                </a:solidFill>
              </a:rPr>
              <a:t>boats</a:t>
            </a:r>
          </a:p>
          <a:p>
            <a:r>
              <a:rPr lang="en-US" dirty="0">
                <a:solidFill>
                  <a:schemeClr val="bg1"/>
                </a:solidFill>
              </a:rPr>
              <a:t>Salmon Class had no losses</a:t>
            </a:r>
          </a:p>
          <a:p>
            <a:r>
              <a:rPr lang="en-US" dirty="0">
                <a:solidFill>
                  <a:schemeClr val="bg1"/>
                </a:solidFill>
              </a:rPr>
              <a:t>Sargo Class Lost </a:t>
            </a:r>
            <a:r>
              <a:rPr lang="en-US" dirty="0">
                <a:solidFill>
                  <a:srgbClr val="FF0000"/>
                </a:solidFill>
              </a:rPr>
              <a:t>4 out of 10 </a:t>
            </a:r>
            <a:r>
              <a:rPr lang="en-US" dirty="0">
                <a:solidFill>
                  <a:schemeClr val="bg1"/>
                </a:solidFill>
              </a:rPr>
              <a:t>boats</a:t>
            </a:r>
          </a:p>
          <a:p>
            <a:r>
              <a:rPr lang="en-US" dirty="0">
                <a:solidFill>
                  <a:schemeClr val="bg1"/>
                </a:solidFill>
              </a:rPr>
              <a:t>Tambor Class Lost </a:t>
            </a:r>
            <a:r>
              <a:rPr lang="en-US" dirty="0">
                <a:solidFill>
                  <a:srgbClr val="FF0000"/>
                </a:solidFill>
              </a:rPr>
              <a:t>7 out of 12 </a:t>
            </a:r>
            <a:r>
              <a:rPr lang="en-US" dirty="0">
                <a:solidFill>
                  <a:schemeClr val="bg1"/>
                </a:solidFill>
              </a:rPr>
              <a:t>boats </a:t>
            </a:r>
          </a:p>
          <a:p>
            <a:endParaRPr lang="en-US" dirty="0">
              <a:solidFill>
                <a:srgbClr val="FFFF00"/>
              </a:solidFill>
            </a:endParaRPr>
          </a:p>
          <a:p>
            <a:endParaRPr lang="en-US" dirty="0"/>
          </a:p>
        </p:txBody>
      </p:sp>
    </p:spTree>
    <p:extLst>
      <p:ext uri="{BB962C8B-B14F-4D97-AF65-F5344CB8AC3E}">
        <p14:creationId xmlns:p14="http://schemas.microsoft.com/office/powerpoint/2010/main" val="26305593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B61D0C8-AD12-0504-1633-23055685F2C0}"/>
            </a:ext>
          </a:extLst>
        </p:cNvPr>
        <p:cNvGrpSpPr/>
        <p:nvPr/>
      </p:nvGrpSpPr>
      <p:grpSpPr>
        <a:xfrm>
          <a:off x="0" y="0"/>
          <a:ext cx="0" cy="0"/>
          <a:chOff x="0" y="0"/>
          <a:chExt cx="0" cy="0"/>
        </a:xfrm>
      </p:grpSpPr>
      <p:pic>
        <p:nvPicPr>
          <p:cNvPr id="12" name="Content Placeholder 11">
            <a:extLst>
              <a:ext uri="{FF2B5EF4-FFF2-40B4-BE49-F238E27FC236}">
                <a16:creationId xmlns:a16="http://schemas.microsoft.com/office/drawing/2014/main" id="{ACF673F3-30D4-7A5F-113E-FB4690C8CBA5}"/>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rcRect t="16171" b="15231"/>
          <a:stretch>
            <a:fillRect/>
          </a:stretch>
        </p:blipFill>
        <p:spPr>
          <a:xfrm>
            <a:off x="20" y="10"/>
            <a:ext cx="12191980" cy="6857990"/>
          </a:xfrm>
          <a:prstGeom prst="rect">
            <a:avLst/>
          </a:prstGeom>
        </p:spPr>
      </p:pic>
      <p:sp>
        <p:nvSpPr>
          <p:cNvPr id="26" name="Rectangle 25">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20142"/>
            <a:ext cx="12192000" cy="736551"/>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EE602AE-7E00-0C6E-0707-222DDF70EF5C}"/>
              </a:ext>
            </a:extLst>
          </p:cNvPr>
          <p:cNvSpPr>
            <a:spLocks noGrp="1"/>
          </p:cNvSpPr>
          <p:nvPr>
            <p:ph type="title"/>
          </p:nvPr>
        </p:nvSpPr>
        <p:spPr>
          <a:xfrm>
            <a:off x="523875" y="5317240"/>
            <a:ext cx="11210925" cy="744836"/>
          </a:xfrm>
        </p:spPr>
        <p:txBody>
          <a:bodyPr vert="horz" lIns="91440" tIns="45720" rIns="91440" bIns="45720" rtlCol="0" anchor="ctr">
            <a:normAutofit/>
          </a:bodyPr>
          <a:lstStyle/>
          <a:p>
            <a:pPr algn="ctr"/>
            <a:br>
              <a:rPr lang="en-US" sz="900">
                <a:solidFill>
                  <a:schemeClr val="tx1">
                    <a:lumMod val="85000"/>
                    <a:lumOff val="15000"/>
                  </a:schemeClr>
                </a:solidFill>
              </a:rPr>
            </a:br>
            <a:r>
              <a:rPr lang="en-US" sz="900" b="1">
                <a:solidFill>
                  <a:schemeClr val="tx1">
                    <a:lumMod val="85000"/>
                    <a:lumOff val="15000"/>
                  </a:schemeClr>
                </a:solidFill>
              </a:rPr>
              <a:t>A-Typical Sargo Class Boat</a:t>
            </a:r>
            <a:br>
              <a:rPr lang="en-US" sz="900">
                <a:solidFill>
                  <a:schemeClr val="tx1">
                    <a:lumMod val="85000"/>
                    <a:lumOff val="15000"/>
                  </a:schemeClr>
                </a:solidFill>
              </a:rPr>
            </a:br>
            <a:r>
              <a:rPr lang="en-US" sz="900">
                <a:solidFill>
                  <a:schemeClr val="tx1">
                    <a:lumMod val="85000"/>
                    <a:lumOff val="15000"/>
                  </a:schemeClr>
                </a:solidFill>
              </a:rPr>
              <a:t>USS Saury, SS -189</a:t>
            </a:r>
            <a:br>
              <a:rPr lang="en-US" sz="900">
                <a:solidFill>
                  <a:schemeClr val="tx1">
                    <a:lumMod val="85000"/>
                    <a:lumOff val="15000"/>
                  </a:schemeClr>
                </a:solidFill>
              </a:rPr>
            </a:br>
            <a:endParaRPr lang="en-US" sz="900">
              <a:solidFill>
                <a:schemeClr val="tx1">
                  <a:lumMod val="85000"/>
                  <a:lumOff val="15000"/>
                </a:schemeClr>
              </a:solidFill>
            </a:endParaRPr>
          </a:p>
        </p:txBody>
      </p:sp>
      <p:cxnSp>
        <p:nvCxnSpPr>
          <p:cNvPr id="28" name="Straight Connector 27">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241983"/>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4852"/>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1550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24D21-6E80-FDCE-3E9C-05584375C4C2}"/>
              </a:ext>
            </a:extLst>
          </p:cNvPr>
          <p:cNvSpPr>
            <a:spLocks noGrp="1"/>
          </p:cNvSpPr>
          <p:nvPr>
            <p:ph type="ctrTitle"/>
          </p:nvPr>
        </p:nvSpPr>
        <p:spPr>
          <a:xfrm>
            <a:off x="197963" y="588652"/>
            <a:ext cx="11811785" cy="1049567"/>
          </a:xfrm>
        </p:spPr>
        <p:txBody>
          <a:bodyPr>
            <a:normAutofit/>
          </a:bodyPr>
          <a:lstStyle/>
          <a:p>
            <a:r>
              <a:rPr lang="en-US" sz="4400" dirty="0">
                <a:solidFill>
                  <a:srgbClr val="0070C0"/>
                </a:solidFill>
              </a:rPr>
              <a:t>Unauthorized History of the Pacific War Podcast </a:t>
            </a:r>
          </a:p>
        </p:txBody>
      </p:sp>
      <p:sp>
        <p:nvSpPr>
          <p:cNvPr id="3" name="Subtitle 2">
            <a:extLst>
              <a:ext uri="{FF2B5EF4-FFF2-40B4-BE49-F238E27FC236}">
                <a16:creationId xmlns:a16="http://schemas.microsoft.com/office/drawing/2014/main" id="{EFEB57BC-C776-AB75-0739-6DA6D8FA76B8}"/>
              </a:ext>
            </a:extLst>
          </p:cNvPr>
          <p:cNvSpPr>
            <a:spLocks noGrp="1"/>
          </p:cNvSpPr>
          <p:nvPr>
            <p:ph type="subTitle" idx="1"/>
          </p:nvPr>
        </p:nvSpPr>
        <p:spPr>
          <a:xfrm>
            <a:off x="197963" y="2131451"/>
            <a:ext cx="11811785" cy="4448457"/>
          </a:xfrm>
        </p:spPr>
        <p:txBody>
          <a:bodyPr>
            <a:normAutofit/>
          </a:bodyPr>
          <a:lstStyle/>
          <a:p>
            <a:r>
              <a:rPr lang="en-US" b="1" dirty="0">
                <a:solidFill>
                  <a:srgbClr val="7030A0"/>
                </a:solidFill>
              </a:rPr>
              <a:t>Hosts:</a:t>
            </a:r>
          </a:p>
          <a:p>
            <a:r>
              <a:rPr lang="en-US" b="1" dirty="0">
                <a:solidFill>
                  <a:srgbClr val="0070C0"/>
                </a:solidFill>
              </a:rPr>
              <a:t>Seth Paridon</a:t>
            </a:r>
            <a:r>
              <a:rPr lang="en-US" b="1" dirty="0"/>
              <a:t>, </a:t>
            </a:r>
            <a:r>
              <a:rPr lang="en-US" b="1" i="1" dirty="0"/>
              <a:t>Historian, MS Military Museum</a:t>
            </a:r>
            <a:r>
              <a:rPr lang="en-US" b="1" dirty="0"/>
              <a:t> &amp; </a:t>
            </a:r>
            <a:r>
              <a:rPr lang="en-US" b="1" dirty="0">
                <a:solidFill>
                  <a:srgbClr val="0070C0"/>
                </a:solidFill>
              </a:rPr>
              <a:t>Bill Toti</a:t>
            </a:r>
            <a:r>
              <a:rPr lang="en-US" b="1" dirty="0"/>
              <a:t>, </a:t>
            </a:r>
            <a:r>
              <a:rPr lang="en-US" b="1" i="1" dirty="0"/>
              <a:t>Captain, USN, Retired</a:t>
            </a:r>
            <a:endParaRPr lang="en-US" dirty="0"/>
          </a:p>
          <a:p>
            <a:r>
              <a:rPr lang="en-US" b="1" dirty="0">
                <a:solidFill>
                  <a:srgbClr val="7030A0"/>
                </a:solidFill>
              </a:rPr>
              <a:t>Guest:</a:t>
            </a:r>
          </a:p>
          <a:p>
            <a:r>
              <a:rPr lang="en-US" b="1" dirty="0"/>
              <a:t>Thomas Boulton Fargo,  Admiral, USN, former USPACOM </a:t>
            </a:r>
          </a:p>
          <a:p>
            <a:r>
              <a:rPr lang="en-US" b="1" i="1" dirty="0">
                <a:solidFill>
                  <a:srgbClr val="7030A0"/>
                </a:solidFill>
              </a:rPr>
              <a:t>Discussion Topic: </a:t>
            </a:r>
          </a:p>
          <a:p>
            <a:endParaRPr lang="en-US" b="1" i="1" dirty="0">
              <a:solidFill>
                <a:srgbClr val="7030A0"/>
              </a:solidFill>
            </a:endParaRPr>
          </a:p>
          <a:p>
            <a:r>
              <a:rPr lang="en-US" b="1" i="1" dirty="0">
                <a:solidFill>
                  <a:srgbClr val="7030A0"/>
                </a:solidFill>
              </a:rPr>
              <a:t>Introduction to the Silent Service with Admiral Thomas Fargo-Episode 201</a:t>
            </a:r>
          </a:p>
          <a:p>
            <a:r>
              <a:rPr lang="en-US" dirty="0">
                <a:solidFill>
                  <a:srgbClr val="FF0000"/>
                </a:solidFill>
              </a:rPr>
              <a:t>https://www.youtube.com/watch?v=rt5s6Vpn2zE</a:t>
            </a:r>
          </a:p>
        </p:txBody>
      </p:sp>
    </p:spTree>
    <p:extLst>
      <p:ext uri="{BB962C8B-B14F-4D97-AF65-F5344CB8AC3E}">
        <p14:creationId xmlns:p14="http://schemas.microsoft.com/office/powerpoint/2010/main" val="1668836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A079B-7D11-F810-B353-CAA7BD662214}"/>
              </a:ext>
            </a:extLst>
          </p:cNvPr>
          <p:cNvSpPr>
            <a:spLocks noGrp="1"/>
          </p:cNvSpPr>
          <p:nvPr>
            <p:ph type="title"/>
          </p:nvPr>
        </p:nvSpPr>
        <p:spPr/>
        <p:txBody>
          <a:bodyPr/>
          <a:lstStyle/>
          <a:p>
            <a:pPr algn="ctr"/>
            <a:r>
              <a:rPr lang="en-US" dirty="0"/>
              <a:t>CNO  - Admiral Harold Raynsford Stark</a:t>
            </a:r>
            <a:br>
              <a:rPr lang="en-US" dirty="0"/>
            </a:br>
            <a:endParaRPr lang="en-US" dirty="0">
              <a:solidFill>
                <a:srgbClr val="FF0000"/>
              </a:solidFill>
            </a:endParaRPr>
          </a:p>
        </p:txBody>
      </p:sp>
      <p:pic>
        <p:nvPicPr>
          <p:cNvPr id="5" name="Content Placeholder 4">
            <a:extLst>
              <a:ext uri="{FF2B5EF4-FFF2-40B4-BE49-F238E27FC236}">
                <a16:creationId xmlns:a16="http://schemas.microsoft.com/office/drawing/2014/main" id="{43A04A71-A787-5EFC-AA9C-DE774742DF41}"/>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p:blipFill>
        <p:spPr>
          <a:xfrm>
            <a:off x="3340535" y="1731355"/>
            <a:ext cx="5510929" cy="4351338"/>
          </a:xfrm>
        </p:spPr>
      </p:pic>
      <p:sp>
        <p:nvSpPr>
          <p:cNvPr id="6" name="TextBox 5">
            <a:extLst>
              <a:ext uri="{FF2B5EF4-FFF2-40B4-BE49-F238E27FC236}">
                <a16:creationId xmlns:a16="http://schemas.microsoft.com/office/drawing/2014/main" id="{D0E3B3DF-F694-B45E-9A51-E655A8A4D6B4}"/>
              </a:ext>
            </a:extLst>
          </p:cNvPr>
          <p:cNvSpPr txBox="1"/>
          <p:nvPr/>
        </p:nvSpPr>
        <p:spPr>
          <a:xfrm>
            <a:off x="1882571" y="6176963"/>
            <a:ext cx="8426859" cy="369332"/>
          </a:xfrm>
          <a:prstGeom prst="rect">
            <a:avLst/>
          </a:prstGeom>
          <a:noFill/>
        </p:spPr>
        <p:txBody>
          <a:bodyPr wrap="none" rtlCol="0">
            <a:spAutoFit/>
          </a:bodyPr>
          <a:lstStyle/>
          <a:p>
            <a:r>
              <a:rPr lang="en-US" b="1" dirty="0">
                <a:solidFill>
                  <a:srgbClr val="0070C0"/>
                </a:solidFill>
              </a:rPr>
              <a:t>Ordered Unrestricted Submarine Warfare within 4 Hours of Pearl Harbor Attack</a:t>
            </a:r>
            <a:endParaRPr lang="en-US" dirty="0">
              <a:solidFill>
                <a:srgbClr val="0070C0"/>
              </a:solidFill>
            </a:endParaRPr>
          </a:p>
        </p:txBody>
      </p:sp>
    </p:spTree>
    <p:extLst>
      <p:ext uri="{BB962C8B-B14F-4D97-AF65-F5344CB8AC3E}">
        <p14:creationId xmlns:p14="http://schemas.microsoft.com/office/powerpoint/2010/main" val="3631546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9FF79-C985-FC34-6AE7-DE41048169FB}"/>
              </a:ext>
            </a:extLst>
          </p:cNvPr>
          <p:cNvSpPr>
            <a:spLocks noGrp="1"/>
          </p:cNvSpPr>
          <p:nvPr>
            <p:ph type="title"/>
          </p:nvPr>
        </p:nvSpPr>
        <p:spPr/>
        <p:txBody>
          <a:bodyPr>
            <a:normAutofit/>
          </a:bodyPr>
          <a:lstStyle/>
          <a:p>
            <a:pPr algn="ctr"/>
            <a:r>
              <a:rPr lang="en-US" sz="4000" b="1" dirty="0">
                <a:solidFill>
                  <a:srgbClr val="0070C0"/>
                </a:solidFill>
              </a:rPr>
              <a:t>US Navy Pacific Submarine Forces</a:t>
            </a:r>
            <a:br>
              <a:rPr lang="en-US" dirty="0"/>
            </a:br>
            <a:r>
              <a:rPr lang="en-US" dirty="0">
                <a:solidFill>
                  <a:srgbClr val="0070C0"/>
                </a:solidFill>
              </a:rPr>
              <a:t>1942</a:t>
            </a:r>
          </a:p>
        </p:txBody>
      </p:sp>
      <p:sp>
        <p:nvSpPr>
          <p:cNvPr id="3" name="Content Placeholder 2">
            <a:extLst>
              <a:ext uri="{FF2B5EF4-FFF2-40B4-BE49-F238E27FC236}">
                <a16:creationId xmlns:a16="http://schemas.microsoft.com/office/drawing/2014/main" id="{A7C96072-B1A6-B5CF-7978-F9F608714B75}"/>
              </a:ext>
            </a:extLst>
          </p:cNvPr>
          <p:cNvSpPr>
            <a:spLocks noGrp="1"/>
          </p:cNvSpPr>
          <p:nvPr>
            <p:ph idx="1"/>
          </p:nvPr>
        </p:nvSpPr>
        <p:spPr/>
        <p:txBody>
          <a:bodyPr>
            <a:normAutofit/>
          </a:bodyPr>
          <a:lstStyle/>
          <a:p>
            <a:pPr lvl="1">
              <a:buFont typeface="Wingdings" panose="05000000000000000000" pitchFamily="2" charset="2"/>
              <a:buChar char="q"/>
            </a:pPr>
            <a:endParaRPr lang="en-US" b="1" dirty="0"/>
          </a:p>
          <a:p>
            <a:pPr lvl="1">
              <a:buFont typeface="Wingdings" panose="05000000000000000000" pitchFamily="2" charset="2"/>
              <a:buChar char="q"/>
            </a:pPr>
            <a:r>
              <a:rPr lang="en-US" b="1" dirty="0"/>
              <a:t>   Pre-War: Economic Embargo &amp; Critical Resources Restrictions</a:t>
            </a:r>
          </a:p>
          <a:p>
            <a:pPr marL="457200" lvl="1" indent="0">
              <a:buNone/>
            </a:pPr>
            <a:r>
              <a:rPr lang="en-US" b="1" dirty="0"/>
              <a:t>	</a:t>
            </a:r>
            <a:r>
              <a:rPr lang="en-US" dirty="0">
                <a:solidFill>
                  <a:srgbClr val="00B0F0"/>
                </a:solidFill>
              </a:rPr>
              <a:t>Oil | Rubber | Rice | Timber | Minerals | Metals</a:t>
            </a:r>
          </a:p>
          <a:p>
            <a:pPr marL="457200" lvl="1" indent="0">
              <a:buNone/>
            </a:pPr>
            <a:endParaRPr lang="en-US" dirty="0">
              <a:solidFill>
                <a:srgbClr val="00B0F0"/>
              </a:solidFill>
            </a:endParaRPr>
          </a:p>
          <a:p>
            <a:pPr lvl="1">
              <a:buFont typeface="Wingdings" panose="05000000000000000000" pitchFamily="2" charset="2"/>
              <a:buChar char="q"/>
            </a:pPr>
            <a:r>
              <a:rPr lang="en-US" b="1" dirty="0"/>
              <a:t>   What the Japanese failed to accomplish at Pearl Harbor</a:t>
            </a:r>
          </a:p>
          <a:p>
            <a:pPr marL="457200" lvl="1" indent="0">
              <a:buNone/>
            </a:pPr>
            <a:r>
              <a:rPr lang="en-US" b="1" dirty="0"/>
              <a:t>        </a:t>
            </a:r>
            <a:r>
              <a:rPr lang="en-US" dirty="0">
                <a:solidFill>
                  <a:srgbClr val="00B0F0"/>
                </a:solidFill>
              </a:rPr>
              <a:t>Aircraft Carriers | Submarines | Oil Storage Capacity | Shipyards</a:t>
            </a:r>
          </a:p>
          <a:p>
            <a:pPr marL="457200" lvl="1" indent="0">
              <a:buNone/>
            </a:pPr>
            <a:endParaRPr lang="en-US" dirty="0">
              <a:solidFill>
                <a:srgbClr val="00B0F0"/>
              </a:solidFill>
            </a:endParaRPr>
          </a:p>
          <a:p>
            <a:pPr lvl="1">
              <a:buFont typeface="Wingdings" panose="05000000000000000000" pitchFamily="2" charset="2"/>
              <a:buChar char="q"/>
            </a:pPr>
            <a:r>
              <a:rPr lang="en-US" b="1" dirty="0"/>
              <a:t>   Implications of Unrestricted Submarine Warfare</a:t>
            </a:r>
          </a:p>
          <a:p>
            <a:pPr marL="457200" lvl="1" indent="0">
              <a:buNone/>
            </a:pPr>
            <a:r>
              <a:rPr lang="en-US" dirty="0"/>
              <a:t>        </a:t>
            </a:r>
            <a:r>
              <a:rPr lang="en-US" dirty="0">
                <a:solidFill>
                  <a:srgbClr val="00B0F0"/>
                </a:solidFill>
              </a:rPr>
              <a:t>Violations of Maritime Laws | International Laws of Armed Conflict</a:t>
            </a:r>
          </a:p>
          <a:p>
            <a:pPr lvl="1"/>
            <a:endParaRPr lang="en-US" dirty="0"/>
          </a:p>
        </p:txBody>
      </p:sp>
    </p:spTree>
    <p:extLst>
      <p:ext uri="{BB962C8B-B14F-4D97-AF65-F5344CB8AC3E}">
        <p14:creationId xmlns:p14="http://schemas.microsoft.com/office/powerpoint/2010/main" val="26882776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EB59BF-6EA0-2D32-5938-FFFD218AF3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F7D7F9-45C3-DFD3-A8C2-DD41596802A9}"/>
              </a:ext>
            </a:extLst>
          </p:cNvPr>
          <p:cNvSpPr>
            <a:spLocks noGrp="1"/>
          </p:cNvSpPr>
          <p:nvPr>
            <p:ph type="title"/>
          </p:nvPr>
        </p:nvSpPr>
        <p:spPr/>
        <p:txBody>
          <a:bodyPr>
            <a:normAutofit/>
          </a:bodyPr>
          <a:lstStyle/>
          <a:p>
            <a:pPr algn="ctr"/>
            <a:r>
              <a:rPr lang="en-US" sz="4000" b="1" dirty="0">
                <a:solidFill>
                  <a:srgbClr val="0070C0"/>
                </a:solidFill>
              </a:rPr>
              <a:t>US Navy Pacific Submarine Forces</a:t>
            </a:r>
            <a:br>
              <a:rPr lang="en-US" dirty="0"/>
            </a:br>
            <a:r>
              <a:rPr lang="en-US" dirty="0">
                <a:solidFill>
                  <a:srgbClr val="0070C0"/>
                </a:solidFill>
              </a:rPr>
              <a:t>1942</a:t>
            </a:r>
          </a:p>
        </p:txBody>
      </p:sp>
      <p:sp>
        <p:nvSpPr>
          <p:cNvPr id="3" name="Content Placeholder 2">
            <a:extLst>
              <a:ext uri="{FF2B5EF4-FFF2-40B4-BE49-F238E27FC236}">
                <a16:creationId xmlns:a16="http://schemas.microsoft.com/office/drawing/2014/main" id="{2F4EC7D5-D746-4FE0-D4DE-F3902520F19B}"/>
              </a:ext>
            </a:extLst>
          </p:cNvPr>
          <p:cNvSpPr>
            <a:spLocks noGrp="1"/>
          </p:cNvSpPr>
          <p:nvPr>
            <p:ph idx="1"/>
          </p:nvPr>
        </p:nvSpPr>
        <p:spPr/>
        <p:txBody>
          <a:bodyPr>
            <a:normAutofit/>
          </a:bodyPr>
          <a:lstStyle/>
          <a:p>
            <a:pPr lvl="1">
              <a:buFont typeface="Wingdings" panose="05000000000000000000" pitchFamily="2" charset="2"/>
              <a:buChar char="q"/>
            </a:pPr>
            <a:endParaRPr lang="en-US" b="1" dirty="0"/>
          </a:p>
          <a:p>
            <a:pPr lvl="1">
              <a:buFont typeface="Wingdings" panose="05000000000000000000" pitchFamily="2" charset="2"/>
              <a:buChar char="q"/>
            </a:pPr>
            <a:r>
              <a:rPr lang="en-US" b="1" dirty="0"/>
              <a:t>   What are the available United States Submarine Forces</a:t>
            </a:r>
          </a:p>
          <a:p>
            <a:pPr marL="457200" lvl="1" indent="0">
              <a:buNone/>
            </a:pPr>
            <a:r>
              <a:rPr lang="en-US" dirty="0"/>
              <a:t>       Porpoise Class | 10 Boats   (SS-176 USS Perch) </a:t>
            </a:r>
          </a:p>
          <a:p>
            <a:pPr marL="457200" lvl="1" indent="0">
              <a:buNone/>
            </a:pPr>
            <a:r>
              <a:rPr lang="en-US" dirty="0"/>
              <a:t>	Salmon Class |  6 Boats   (SS-182 USS Salmon)</a:t>
            </a:r>
          </a:p>
          <a:p>
            <a:pPr marL="457200" lvl="1" indent="0">
              <a:buNone/>
            </a:pPr>
            <a:r>
              <a:rPr lang="en-US" dirty="0"/>
              <a:t>	Sargo Class | 10 Boats   (SS-189 USS Saury)</a:t>
            </a:r>
          </a:p>
          <a:p>
            <a:pPr marL="457200" lvl="1" indent="0">
              <a:buNone/>
            </a:pPr>
            <a:r>
              <a:rPr lang="en-US" dirty="0"/>
              <a:t>	Tambor / Gar Class |  6/6 Boats   (SS-198) USS Tambor</a:t>
            </a:r>
          </a:p>
          <a:p>
            <a:pPr marL="457200" lvl="1" indent="0">
              <a:buNone/>
            </a:pPr>
            <a:r>
              <a:rPr lang="en-US" dirty="0"/>
              <a:t>	* 6 Tubes FWD | *500 Foot DD 250 Foot TD | First “Fleet” Boats</a:t>
            </a:r>
          </a:p>
          <a:p>
            <a:pPr marL="457200" lvl="1" indent="0">
              <a:buNone/>
            </a:pPr>
            <a:endParaRPr lang="en-US" dirty="0"/>
          </a:p>
          <a:p>
            <a:pPr lvl="1">
              <a:buFont typeface="Wingdings" panose="05000000000000000000" pitchFamily="2" charset="2"/>
              <a:buChar char="q"/>
            </a:pPr>
            <a:r>
              <a:rPr lang="en-US" b="1" dirty="0"/>
              <a:t>   What are the Mission Priorities (1942) of the Pacific Submarines</a:t>
            </a:r>
            <a:endParaRPr lang="en-US" dirty="0"/>
          </a:p>
          <a:p>
            <a:pPr lvl="1"/>
            <a:endParaRPr lang="en-US" dirty="0"/>
          </a:p>
        </p:txBody>
      </p:sp>
    </p:spTree>
    <p:extLst>
      <p:ext uri="{BB962C8B-B14F-4D97-AF65-F5344CB8AC3E}">
        <p14:creationId xmlns:p14="http://schemas.microsoft.com/office/powerpoint/2010/main" val="15218043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66921-183E-1C91-4DB5-D84D0A790F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459BFE-6F8D-9E42-20A2-2418085044E4}"/>
              </a:ext>
            </a:extLst>
          </p:cNvPr>
          <p:cNvSpPr>
            <a:spLocks noGrp="1"/>
          </p:cNvSpPr>
          <p:nvPr>
            <p:ph type="title"/>
          </p:nvPr>
        </p:nvSpPr>
        <p:spPr/>
        <p:txBody>
          <a:bodyPr/>
          <a:lstStyle/>
          <a:p>
            <a:pPr algn="ctr"/>
            <a:r>
              <a:rPr lang="en-US" dirty="0"/>
              <a:t>Mission Priority?</a:t>
            </a:r>
            <a:br>
              <a:rPr lang="en-US" dirty="0"/>
            </a:br>
            <a:r>
              <a:rPr lang="en-US" dirty="0"/>
              <a:t>Attack</a:t>
            </a:r>
            <a:r>
              <a:rPr lang="en-US" dirty="0">
                <a:solidFill>
                  <a:srgbClr val="FF0000"/>
                </a:solidFill>
              </a:rPr>
              <a:t> </a:t>
            </a:r>
            <a:r>
              <a:rPr lang="en-US" dirty="0"/>
              <a:t>Japanese </a:t>
            </a:r>
            <a:r>
              <a:rPr lang="en-US" dirty="0">
                <a:solidFill>
                  <a:srgbClr val="FF0000"/>
                </a:solidFill>
              </a:rPr>
              <a:t>Merchants </a:t>
            </a:r>
            <a:r>
              <a:rPr lang="en-US" dirty="0"/>
              <a:t>or</a:t>
            </a:r>
            <a:r>
              <a:rPr lang="en-US" dirty="0">
                <a:solidFill>
                  <a:srgbClr val="FF0000"/>
                </a:solidFill>
              </a:rPr>
              <a:t> Warships</a:t>
            </a:r>
          </a:p>
        </p:txBody>
      </p:sp>
      <p:pic>
        <p:nvPicPr>
          <p:cNvPr id="5" name="Content Placeholder 4">
            <a:extLst>
              <a:ext uri="{FF2B5EF4-FFF2-40B4-BE49-F238E27FC236}">
                <a16:creationId xmlns:a16="http://schemas.microsoft.com/office/drawing/2014/main" id="{09E24508-A14B-14E4-5229-DCD61736D39B}"/>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p:blipFill>
        <p:spPr>
          <a:xfrm>
            <a:off x="3340535" y="1731355"/>
            <a:ext cx="5510929" cy="4351338"/>
          </a:xfrm>
        </p:spPr>
      </p:pic>
      <p:sp>
        <p:nvSpPr>
          <p:cNvPr id="6" name="TextBox 5">
            <a:extLst>
              <a:ext uri="{FF2B5EF4-FFF2-40B4-BE49-F238E27FC236}">
                <a16:creationId xmlns:a16="http://schemas.microsoft.com/office/drawing/2014/main" id="{5DD939CA-E4CA-78AC-F565-833979AF6955}"/>
              </a:ext>
            </a:extLst>
          </p:cNvPr>
          <p:cNvSpPr txBox="1"/>
          <p:nvPr/>
        </p:nvSpPr>
        <p:spPr>
          <a:xfrm>
            <a:off x="3898924" y="6176963"/>
            <a:ext cx="4394152" cy="369332"/>
          </a:xfrm>
          <a:prstGeom prst="rect">
            <a:avLst/>
          </a:prstGeom>
          <a:noFill/>
        </p:spPr>
        <p:txBody>
          <a:bodyPr wrap="none" rtlCol="0">
            <a:spAutoFit/>
          </a:bodyPr>
          <a:lstStyle/>
          <a:p>
            <a:r>
              <a:rPr lang="en-US" b="1" dirty="0">
                <a:solidFill>
                  <a:srgbClr val="0070C0"/>
                </a:solidFill>
              </a:rPr>
              <a:t>USS Saury, &lt;S8&gt; SS-189 in February 1939</a:t>
            </a:r>
            <a:endParaRPr lang="en-US" dirty="0">
              <a:solidFill>
                <a:srgbClr val="0070C0"/>
              </a:solidFill>
            </a:endParaRPr>
          </a:p>
        </p:txBody>
      </p:sp>
    </p:spTree>
    <p:extLst>
      <p:ext uri="{BB962C8B-B14F-4D97-AF65-F5344CB8AC3E}">
        <p14:creationId xmlns:p14="http://schemas.microsoft.com/office/powerpoint/2010/main" val="186280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F96A7-46A8-FD76-531E-48422F5F12AA}"/>
              </a:ext>
            </a:extLst>
          </p:cNvPr>
          <p:cNvSpPr>
            <a:spLocks noGrp="1"/>
          </p:cNvSpPr>
          <p:nvPr>
            <p:ph type="title"/>
          </p:nvPr>
        </p:nvSpPr>
        <p:spPr/>
        <p:txBody>
          <a:bodyPr>
            <a:normAutofit fontScale="90000"/>
          </a:bodyPr>
          <a:lstStyle/>
          <a:p>
            <a:pPr algn="ctr"/>
            <a:br>
              <a:rPr lang="en-US" dirty="0"/>
            </a:br>
            <a:r>
              <a:rPr lang="en-US" dirty="0">
                <a:solidFill>
                  <a:srgbClr val="7030A0"/>
                </a:solidFill>
              </a:rPr>
              <a:t>Operational Challenges</a:t>
            </a:r>
            <a:br>
              <a:rPr lang="en-US" dirty="0"/>
            </a:br>
            <a:endParaRPr lang="en-US" dirty="0"/>
          </a:p>
        </p:txBody>
      </p:sp>
      <p:sp>
        <p:nvSpPr>
          <p:cNvPr id="5" name="Rectangle 4">
            <a:extLst>
              <a:ext uri="{FF2B5EF4-FFF2-40B4-BE49-F238E27FC236}">
                <a16:creationId xmlns:a16="http://schemas.microsoft.com/office/drawing/2014/main" id="{211AB1D8-5CAD-F181-69BD-50668E28BD66}"/>
              </a:ext>
            </a:extLst>
          </p:cNvPr>
          <p:cNvSpPr/>
          <p:nvPr/>
        </p:nvSpPr>
        <p:spPr>
          <a:xfrm>
            <a:off x="754144" y="1690688"/>
            <a:ext cx="5341856" cy="460641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0CC1FED-53F5-B885-7A4F-2D64FDBB41C3}"/>
              </a:ext>
            </a:extLst>
          </p:cNvPr>
          <p:cNvSpPr>
            <a:spLocks noGrp="1"/>
          </p:cNvSpPr>
          <p:nvPr>
            <p:ph sz="half" idx="1"/>
          </p:nvPr>
        </p:nvSpPr>
        <p:spPr/>
        <p:txBody>
          <a:bodyPr/>
          <a:lstStyle/>
          <a:p>
            <a:r>
              <a:rPr lang="en-US" dirty="0">
                <a:solidFill>
                  <a:schemeClr val="bg1"/>
                </a:solidFill>
              </a:rPr>
              <a:t>Underway Endurance</a:t>
            </a:r>
          </a:p>
          <a:p>
            <a:pPr lvl="1"/>
            <a:r>
              <a:rPr lang="en-US" dirty="0">
                <a:solidFill>
                  <a:schemeClr val="bg1"/>
                </a:solidFill>
              </a:rPr>
              <a:t>Operational Range Limits</a:t>
            </a:r>
          </a:p>
          <a:p>
            <a:pPr lvl="1"/>
            <a:r>
              <a:rPr lang="en-US" dirty="0">
                <a:solidFill>
                  <a:schemeClr val="bg1"/>
                </a:solidFill>
              </a:rPr>
              <a:t>Minimal Dive Periods</a:t>
            </a:r>
          </a:p>
          <a:p>
            <a:pPr lvl="1"/>
            <a:r>
              <a:rPr lang="en-US" dirty="0">
                <a:solidFill>
                  <a:schemeClr val="bg1"/>
                </a:solidFill>
              </a:rPr>
              <a:t>Minimum Dive Depths</a:t>
            </a:r>
          </a:p>
          <a:p>
            <a:pPr lvl="1"/>
            <a:r>
              <a:rPr lang="en-US" dirty="0">
                <a:solidFill>
                  <a:schemeClr val="bg1"/>
                </a:solidFill>
              </a:rPr>
              <a:t>Refuel</a:t>
            </a:r>
          </a:p>
          <a:p>
            <a:pPr lvl="1"/>
            <a:r>
              <a:rPr lang="en-US" dirty="0">
                <a:solidFill>
                  <a:schemeClr val="bg1"/>
                </a:solidFill>
              </a:rPr>
              <a:t>Rearm</a:t>
            </a:r>
          </a:p>
          <a:p>
            <a:pPr lvl="1"/>
            <a:r>
              <a:rPr lang="en-US" dirty="0">
                <a:solidFill>
                  <a:schemeClr val="bg1"/>
                </a:solidFill>
              </a:rPr>
              <a:t>Repair</a:t>
            </a:r>
          </a:p>
          <a:p>
            <a:pPr lvl="1"/>
            <a:r>
              <a:rPr lang="en-US" dirty="0">
                <a:solidFill>
                  <a:schemeClr val="bg1"/>
                </a:solidFill>
              </a:rPr>
              <a:t>Crew Rest</a:t>
            </a:r>
          </a:p>
          <a:p>
            <a:pPr lvl="1"/>
            <a:r>
              <a:rPr lang="en-US" dirty="0">
                <a:solidFill>
                  <a:schemeClr val="bg1"/>
                </a:solidFill>
              </a:rPr>
              <a:t>Safe Havens</a:t>
            </a:r>
          </a:p>
          <a:p>
            <a:pPr lvl="1"/>
            <a:endParaRPr lang="en-US" dirty="0">
              <a:solidFill>
                <a:schemeClr val="bg1"/>
              </a:solidFill>
            </a:endParaRPr>
          </a:p>
          <a:p>
            <a:pPr lvl="1"/>
            <a:endParaRPr lang="en-US" dirty="0">
              <a:solidFill>
                <a:schemeClr val="bg1"/>
              </a:solidFill>
            </a:endParaRPr>
          </a:p>
        </p:txBody>
      </p:sp>
      <p:sp>
        <p:nvSpPr>
          <p:cNvPr id="6" name="Rectangle 5">
            <a:extLst>
              <a:ext uri="{FF2B5EF4-FFF2-40B4-BE49-F238E27FC236}">
                <a16:creationId xmlns:a16="http://schemas.microsoft.com/office/drawing/2014/main" id="{FDE7587A-CD14-CB43-5C18-26CD4D31DFEB}"/>
              </a:ext>
            </a:extLst>
          </p:cNvPr>
          <p:cNvSpPr/>
          <p:nvPr/>
        </p:nvSpPr>
        <p:spPr>
          <a:xfrm>
            <a:off x="6248400" y="1690687"/>
            <a:ext cx="5341856" cy="460641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4BA6422E-4493-B07E-F50B-E64945649C51}"/>
              </a:ext>
            </a:extLst>
          </p:cNvPr>
          <p:cNvSpPr>
            <a:spLocks noGrp="1"/>
          </p:cNvSpPr>
          <p:nvPr>
            <p:ph sz="half" idx="2"/>
          </p:nvPr>
        </p:nvSpPr>
        <p:spPr>
          <a:xfrm>
            <a:off x="6172200" y="1825625"/>
            <a:ext cx="5733854" cy="4351338"/>
          </a:xfrm>
        </p:spPr>
        <p:txBody>
          <a:bodyPr/>
          <a:lstStyle/>
          <a:p>
            <a:r>
              <a:rPr lang="en-US" dirty="0">
                <a:solidFill>
                  <a:schemeClr val="bg1"/>
                </a:solidFill>
              </a:rPr>
              <a:t>Variants</a:t>
            </a:r>
          </a:p>
          <a:p>
            <a:pPr lvl="1"/>
            <a:r>
              <a:rPr lang="en-US" dirty="0">
                <a:solidFill>
                  <a:schemeClr val="bg1"/>
                </a:solidFill>
              </a:rPr>
              <a:t>Multiple Ship Classes Equipment</a:t>
            </a:r>
          </a:p>
          <a:p>
            <a:pPr lvl="1"/>
            <a:r>
              <a:rPr lang="en-US" dirty="0">
                <a:solidFill>
                  <a:schemeClr val="bg1"/>
                </a:solidFill>
              </a:rPr>
              <a:t>Spare Parts Availability</a:t>
            </a:r>
          </a:p>
          <a:p>
            <a:pPr lvl="1"/>
            <a:r>
              <a:rPr lang="en-US" dirty="0">
                <a:solidFill>
                  <a:schemeClr val="bg1"/>
                </a:solidFill>
              </a:rPr>
              <a:t>Lack of RADAR</a:t>
            </a:r>
          </a:p>
          <a:p>
            <a:pPr lvl="1"/>
            <a:r>
              <a:rPr lang="en-US" dirty="0">
                <a:solidFill>
                  <a:schemeClr val="bg1"/>
                </a:solidFill>
              </a:rPr>
              <a:t>Periscope Heights &amp; Heads</a:t>
            </a:r>
          </a:p>
          <a:p>
            <a:pPr lvl="1"/>
            <a:r>
              <a:rPr lang="en-US" dirty="0">
                <a:solidFill>
                  <a:schemeClr val="bg1"/>
                </a:solidFill>
              </a:rPr>
              <a:t>Engine Reliability</a:t>
            </a:r>
          </a:p>
          <a:p>
            <a:pPr lvl="1"/>
            <a:r>
              <a:rPr lang="en-US" dirty="0">
                <a:solidFill>
                  <a:schemeClr val="bg1"/>
                </a:solidFill>
              </a:rPr>
              <a:t>Torpedo Reliability</a:t>
            </a:r>
          </a:p>
          <a:p>
            <a:pPr lvl="1"/>
            <a:r>
              <a:rPr lang="en-US" dirty="0">
                <a:solidFill>
                  <a:schemeClr val="bg1"/>
                </a:solidFill>
              </a:rPr>
              <a:t>Torpedo Availability</a:t>
            </a:r>
          </a:p>
          <a:p>
            <a:pPr lvl="1"/>
            <a:endParaRPr lang="en-US" dirty="0">
              <a:solidFill>
                <a:srgbClr val="FFFF00"/>
              </a:solidFill>
            </a:endParaRPr>
          </a:p>
          <a:p>
            <a:endParaRPr lang="en-US" dirty="0"/>
          </a:p>
        </p:txBody>
      </p:sp>
    </p:spTree>
    <p:extLst>
      <p:ext uri="{BB962C8B-B14F-4D97-AF65-F5344CB8AC3E}">
        <p14:creationId xmlns:p14="http://schemas.microsoft.com/office/powerpoint/2010/main" val="573979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078173-6AC2-A5F2-931B-0E5878D28C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8A4DC8-CC6A-D600-F06C-63B7DB09E1DB}"/>
              </a:ext>
            </a:extLst>
          </p:cNvPr>
          <p:cNvSpPr>
            <a:spLocks noGrp="1"/>
          </p:cNvSpPr>
          <p:nvPr>
            <p:ph type="title"/>
          </p:nvPr>
        </p:nvSpPr>
        <p:spPr/>
        <p:txBody>
          <a:bodyPr>
            <a:normAutofit fontScale="90000"/>
          </a:bodyPr>
          <a:lstStyle/>
          <a:p>
            <a:pPr algn="ctr"/>
            <a:br>
              <a:rPr lang="en-US" dirty="0"/>
            </a:br>
            <a:r>
              <a:rPr lang="en-US" dirty="0">
                <a:solidFill>
                  <a:srgbClr val="7030A0"/>
                </a:solidFill>
              </a:rPr>
              <a:t>Operations 1942</a:t>
            </a:r>
            <a:br>
              <a:rPr lang="en-US" dirty="0"/>
            </a:br>
            <a:endParaRPr lang="en-US" dirty="0"/>
          </a:p>
        </p:txBody>
      </p:sp>
      <p:sp>
        <p:nvSpPr>
          <p:cNvPr id="5" name="Rectangle 4">
            <a:extLst>
              <a:ext uri="{FF2B5EF4-FFF2-40B4-BE49-F238E27FC236}">
                <a16:creationId xmlns:a16="http://schemas.microsoft.com/office/drawing/2014/main" id="{3F69A158-AB36-CAC6-FC26-4D7DFA2B3E70}"/>
              </a:ext>
            </a:extLst>
          </p:cNvPr>
          <p:cNvSpPr/>
          <p:nvPr/>
        </p:nvSpPr>
        <p:spPr>
          <a:xfrm>
            <a:off x="754144" y="1690688"/>
            <a:ext cx="5341856" cy="460641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3A9900C-70E1-24E5-44E7-D4342468E4D9}"/>
              </a:ext>
            </a:extLst>
          </p:cNvPr>
          <p:cNvSpPr>
            <a:spLocks noGrp="1"/>
          </p:cNvSpPr>
          <p:nvPr>
            <p:ph sz="half" idx="1"/>
          </p:nvPr>
        </p:nvSpPr>
        <p:spPr/>
        <p:txBody>
          <a:bodyPr>
            <a:normAutofit fontScale="77500" lnSpcReduction="20000"/>
          </a:bodyPr>
          <a:lstStyle/>
          <a:p>
            <a:r>
              <a:rPr lang="en-US" dirty="0">
                <a:solidFill>
                  <a:schemeClr val="bg1"/>
                </a:solidFill>
              </a:rPr>
              <a:t>Evacuation of the Philippines</a:t>
            </a:r>
          </a:p>
          <a:p>
            <a:endParaRPr lang="en-US" dirty="0">
              <a:solidFill>
                <a:schemeClr val="bg1"/>
              </a:solidFill>
            </a:endParaRPr>
          </a:p>
          <a:p>
            <a:r>
              <a:rPr lang="en-US" dirty="0">
                <a:solidFill>
                  <a:schemeClr val="bg1"/>
                </a:solidFill>
              </a:rPr>
              <a:t>Insurgency Support of the Philippines</a:t>
            </a:r>
          </a:p>
          <a:p>
            <a:endParaRPr lang="en-US" dirty="0">
              <a:solidFill>
                <a:schemeClr val="bg1"/>
              </a:solidFill>
            </a:endParaRPr>
          </a:p>
          <a:p>
            <a:r>
              <a:rPr lang="en-US" dirty="0">
                <a:solidFill>
                  <a:schemeClr val="bg1"/>
                </a:solidFill>
              </a:rPr>
              <a:t>Home Port Fremantle, Australia</a:t>
            </a:r>
          </a:p>
          <a:p>
            <a:r>
              <a:rPr lang="en-US" dirty="0">
                <a:solidFill>
                  <a:schemeClr val="bg1"/>
                </a:solidFill>
              </a:rPr>
              <a:t>Home Port Perth, Australia</a:t>
            </a:r>
          </a:p>
          <a:p>
            <a:endParaRPr lang="en-US" dirty="0">
              <a:solidFill>
                <a:schemeClr val="bg1"/>
              </a:solidFill>
            </a:endParaRPr>
          </a:p>
          <a:p>
            <a:r>
              <a:rPr lang="en-US" dirty="0">
                <a:solidFill>
                  <a:schemeClr val="bg1"/>
                </a:solidFill>
              </a:rPr>
              <a:t>Java Sea | Flores Sea | Banda Sea</a:t>
            </a:r>
          </a:p>
          <a:p>
            <a:r>
              <a:rPr lang="en-US" dirty="0">
                <a:solidFill>
                  <a:schemeClr val="bg1"/>
                </a:solidFill>
              </a:rPr>
              <a:t>Makassar Straight | Celebes Sea</a:t>
            </a:r>
          </a:p>
          <a:p>
            <a:r>
              <a:rPr lang="en-US" dirty="0">
                <a:solidFill>
                  <a:schemeClr val="bg1"/>
                </a:solidFill>
              </a:rPr>
              <a:t>Sulu Sea | West Philippine Sea</a:t>
            </a:r>
          </a:p>
          <a:p>
            <a:r>
              <a:rPr lang="en-US" dirty="0">
                <a:solidFill>
                  <a:schemeClr val="bg1"/>
                </a:solidFill>
              </a:rPr>
              <a:t>Timor Sea | Arafura Sea | Molucca Sea </a:t>
            </a:r>
          </a:p>
          <a:p>
            <a:r>
              <a:rPr lang="en-US" dirty="0">
                <a:solidFill>
                  <a:schemeClr val="bg1"/>
                </a:solidFill>
              </a:rPr>
              <a:t>Coral Sea | Solomon Sea</a:t>
            </a:r>
          </a:p>
          <a:p>
            <a:endParaRPr lang="en-US" dirty="0">
              <a:solidFill>
                <a:schemeClr val="bg1"/>
              </a:solidFill>
            </a:endParaRPr>
          </a:p>
          <a:p>
            <a:endParaRPr lang="en-US" dirty="0">
              <a:solidFill>
                <a:schemeClr val="bg1"/>
              </a:solidFill>
            </a:endParaRPr>
          </a:p>
        </p:txBody>
      </p:sp>
      <p:sp>
        <p:nvSpPr>
          <p:cNvPr id="6" name="Rectangle 5">
            <a:extLst>
              <a:ext uri="{FF2B5EF4-FFF2-40B4-BE49-F238E27FC236}">
                <a16:creationId xmlns:a16="http://schemas.microsoft.com/office/drawing/2014/main" id="{20C03CDD-1A4C-F0F4-4E34-B0B1A05F92FD}"/>
              </a:ext>
            </a:extLst>
          </p:cNvPr>
          <p:cNvSpPr/>
          <p:nvPr/>
        </p:nvSpPr>
        <p:spPr>
          <a:xfrm>
            <a:off x="6180056" y="1690687"/>
            <a:ext cx="5341856" cy="460641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a:extLst>
              <a:ext uri="{FF2B5EF4-FFF2-40B4-BE49-F238E27FC236}">
                <a16:creationId xmlns:a16="http://schemas.microsoft.com/office/drawing/2014/main" id="{1777AC60-C558-9561-C731-0F85435422EE}"/>
              </a:ext>
            </a:extLst>
          </p:cNvPr>
          <p:cNvSpPr>
            <a:spLocks noGrp="1"/>
          </p:cNvSpPr>
          <p:nvPr>
            <p:ph sz="half" idx="2"/>
          </p:nvPr>
        </p:nvSpPr>
        <p:spPr>
          <a:xfrm>
            <a:off x="6172200" y="1825625"/>
            <a:ext cx="5733854" cy="4351338"/>
          </a:xfrm>
        </p:spPr>
        <p:txBody>
          <a:bodyPr>
            <a:normAutofit fontScale="77500" lnSpcReduction="20000"/>
          </a:bodyPr>
          <a:lstStyle/>
          <a:p>
            <a:r>
              <a:rPr lang="en-US" dirty="0">
                <a:solidFill>
                  <a:schemeClr val="bg1"/>
                </a:solidFill>
              </a:rPr>
              <a:t>USS Sealion SS-195 Lost 10 DEC 1941</a:t>
            </a:r>
          </a:p>
          <a:p>
            <a:r>
              <a:rPr lang="en-US" dirty="0">
                <a:solidFill>
                  <a:schemeClr val="bg1"/>
                </a:solidFill>
              </a:rPr>
              <a:t>USS Shark SS-174 Lost 11 FEB 1942</a:t>
            </a:r>
          </a:p>
          <a:p>
            <a:r>
              <a:rPr lang="en-US" dirty="0">
                <a:solidFill>
                  <a:schemeClr val="bg1"/>
                </a:solidFill>
              </a:rPr>
              <a:t>USS Perch SS-176 Lost  03 MAR 1942</a:t>
            </a:r>
          </a:p>
          <a:p>
            <a:r>
              <a:rPr lang="en-US" dirty="0">
                <a:solidFill>
                  <a:srgbClr val="FF0000"/>
                </a:solidFill>
              </a:rPr>
              <a:t>**</a:t>
            </a:r>
            <a:r>
              <a:rPr lang="en-US" dirty="0">
                <a:solidFill>
                  <a:srgbClr val="FFFF00"/>
                </a:solidFill>
              </a:rPr>
              <a:t>USS Grunion SS-216 </a:t>
            </a:r>
            <a:r>
              <a:rPr lang="en-US" dirty="0">
                <a:solidFill>
                  <a:schemeClr val="bg1"/>
                </a:solidFill>
              </a:rPr>
              <a:t>Lost 30 JUL 1942</a:t>
            </a:r>
          </a:p>
        </p:txBody>
      </p:sp>
    </p:spTree>
    <p:extLst>
      <p:ext uri="{BB962C8B-B14F-4D97-AF65-F5344CB8AC3E}">
        <p14:creationId xmlns:p14="http://schemas.microsoft.com/office/powerpoint/2010/main" val="3236491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87A7D2-787D-90D0-8B36-8AA0F89B82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FD165D-6A34-1004-2E01-5391F80720DB}"/>
              </a:ext>
            </a:extLst>
          </p:cNvPr>
          <p:cNvSpPr>
            <a:spLocks noGrp="1"/>
          </p:cNvSpPr>
          <p:nvPr>
            <p:ph type="title"/>
          </p:nvPr>
        </p:nvSpPr>
        <p:spPr/>
        <p:txBody>
          <a:bodyPr>
            <a:normAutofit fontScale="90000"/>
          </a:bodyPr>
          <a:lstStyle/>
          <a:p>
            <a:pPr algn="ctr"/>
            <a:br>
              <a:rPr lang="en-US" dirty="0"/>
            </a:br>
            <a:r>
              <a:rPr lang="en-US" dirty="0">
                <a:solidFill>
                  <a:srgbClr val="7030A0"/>
                </a:solidFill>
              </a:rPr>
              <a:t>Operations 1942</a:t>
            </a:r>
            <a:br>
              <a:rPr lang="en-US" dirty="0"/>
            </a:br>
            <a:endParaRPr lang="en-US" dirty="0"/>
          </a:p>
        </p:txBody>
      </p:sp>
      <p:sp>
        <p:nvSpPr>
          <p:cNvPr id="5" name="Rectangle 4">
            <a:extLst>
              <a:ext uri="{FF2B5EF4-FFF2-40B4-BE49-F238E27FC236}">
                <a16:creationId xmlns:a16="http://schemas.microsoft.com/office/drawing/2014/main" id="{C27EE912-7535-3861-F144-B581412E5BF2}"/>
              </a:ext>
            </a:extLst>
          </p:cNvPr>
          <p:cNvSpPr/>
          <p:nvPr/>
        </p:nvSpPr>
        <p:spPr>
          <a:xfrm>
            <a:off x="754144" y="1690688"/>
            <a:ext cx="5341856" cy="460641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47D377F-B533-5B82-451C-C98AD8EEE5C6}"/>
              </a:ext>
            </a:extLst>
          </p:cNvPr>
          <p:cNvSpPr>
            <a:spLocks noGrp="1"/>
          </p:cNvSpPr>
          <p:nvPr>
            <p:ph sz="half" idx="1"/>
          </p:nvPr>
        </p:nvSpPr>
        <p:spPr/>
        <p:txBody>
          <a:bodyPr>
            <a:normAutofit/>
          </a:bodyPr>
          <a:lstStyle/>
          <a:p>
            <a:endParaRPr lang="en-US" dirty="0">
              <a:solidFill>
                <a:schemeClr val="bg1"/>
              </a:solidFill>
            </a:endParaRPr>
          </a:p>
          <a:p>
            <a:endParaRPr lang="en-US" dirty="0">
              <a:solidFill>
                <a:schemeClr val="bg1"/>
              </a:solidFill>
            </a:endParaRPr>
          </a:p>
        </p:txBody>
      </p:sp>
      <p:sp>
        <p:nvSpPr>
          <p:cNvPr id="6" name="Rectangle 5">
            <a:extLst>
              <a:ext uri="{FF2B5EF4-FFF2-40B4-BE49-F238E27FC236}">
                <a16:creationId xmlns:a16="http://schemas.microsoft.com/office/drawing/2014/main" id="{D86AB2E2-67F4-B593-066A-0AD726E84F9F}"/>
              </a:ext>
            </a:extLst>
          </p:cNvPr>
          <p:cNvSpPr/>
          <p:nvPr/>
        </p:nvSpPr>
        <p:spPr>
          <a:xfrm>
            <a:off x="6180056" y="1690687"/>
            <a:ext cx="5341856" cy="460641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a:extLst>
              <a:ext uri="{FF2B5EF4-FFF2-40B4-BE49-F238E27FC236}">
                <a16:creationId xmlns:a16="http://schemas.microsoft.com/office/drawing/2014/main" id="{DF673400-DE42-4228-8C0A-0539AF4E8CE6}"/>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150501" y="1690686"/>
            <a:ext cx="3663458" cy="4572000"/>
          </a:xfrm>
          <a:prstGeom prst="rect">
            <a:avLst/>
          </a:prstGeom>
        </p:spPr>
      </p:pic>
      <p:sp>
        <p:nvSpPr>
          <p:cNvPr id="9" name="Content Placeholder 3">
            <a:extLst>
              <a:ext uri="{FF2B5EF4-FFF2-40B4-BE49-F238E27FC236}">
                <a16:creationId xmlns:a16="http://schemas.microsoft.com/office/drawing/2014/main" id="{B90154D3-B741-511D-89EA-821B1E7013BF}"/>
              </a:ext>
            </a:extLst>
          </p:cNvPr>
          <p:cNvSpPr txBox="1">
            <a:spLocks/>
          </p:cNvSpPr>
          <p:nvPr/>
        </p:nvSpPr>
        <p:spPr>
          <a:xfrm>
            <a:off x="670088" y="1801017"/>
            <a:ext cx="5733854"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chemeClr val="bg1"/>
                </a:solidFill>
              </a:rPr>
              <a:t>IAW former CNO, ADM Thomas Fargo:</a:t>
            </a:r>
          </a:p>
          <a:p>
            <a:r>
              <a:rPr lang="en-US" dirty="0">
                <a:solidFill>
                  <a:srgbClr val="FFFF00"/>
                </a:solidFill>
              </a:rPr>
              <a:t>“The Submarine Force was unleashed upon Japanese Merchant Transports as their #1 targets.”</a:t>
            </a:r>
          </a:p>
          <a:p>
            <a:endParaRPr lang="en-US" dirty="0">
              <a:solidFill>
                <a:srgbClr val="FFFF00"/>
              </a:solidFill>
            </a:endParaRPr>
          </a:p>
          <a:p>
            <a:r>
              <a:rPr lang="en-US" dirty="0">
                <a:solidFill>
                  <a:srgbClr val="FFFF00"/>
                </a:solidFill>
              </a:rPr>
              <a:t>“Not one single torpedo was    worth wasting on a destroyer escort!”</a:t>
            </a:r>
          </a:p>
          <a:p>
            <a:endParaRPr lang="en-US" dirty="0"/>
          </a:p>
        </p:txBody>
      </p:sp>
    </p:spTree>
    <p:extLst>
      <p:ext uri="{BB962C8B-B14F-4D97-AF65-F5344CB8AC3E}">
        <p14:creationId xmlns:p14="http://schemas.microsoft.com/office/powerpoint/2010/main" val="615663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454</TotalTime>
  <Words>900</Words>
  <Application>Microsoft Office PowerPoint</Application>
  <PresentationFormat>Widescreen</PresentationFormat>
  <Paragraphs>116</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Aptos Display</vt:lpstr>
      <vt:lpstr>Arial</vt:lpstr>
      <vt:lpstr>Wingdings</vt:lpstr>
      <vt:lpstr>Office Theme</vt:lpstr>
      <vt:lpstr>Unauthorized History of the Pacific War Podcast  </vt:lpstr>
      <vt:lpstr>Unauthorized History of the Pacific War Podcast </vt:lpstr>
      <vt:lpstr>CNO  - Admiral Harold Raynsford Stark </vt:lpstr>
      <vt:lpstr>US Navy Pacific Submarine Forces 1942</vt:lpstr>
      <vt:lpstr>US Navy Pacific Submarine Forces 1942</vt:lpstr>
      <vt:lpstr>Mission Priority? Attack Japanese Merchants or Warships</vt:lpstr>
      <vt:lpstr> Operational Challenges </vt:lpstr>
      <vt:lpstr> Operations 1942 </vt:lpstr>
      <vt:lpstr> Operations 1942 </vt:lpstr>
      <vt:lpstr> How Bad Were Torpedo Problems? </vt:lpstr>
      <vt:lpstr> “Casualties of War” </vt:lpstr>
      <vt:lpstr> A-Typical Sargo Class Boat USS Saury, SS -189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Donald Robertson</dc:creator>
  <cp:lastModifiedBy>Don Robertson</cp:lastModifiedBy>
  <cp:revision>5</cp:revision>
  <dcterms:created xsi:type="dcterms:W3CDTF">2026-01-09T15:52:45Z</dcterms:created>
  <dcterms:modified xsi:type="dcterms:W3CDTF">2026-02-13T21:44:01Z</dcterms:modified>
</cp:coreProperties>
</file>